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78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12193588" cy="7019925"/>
  <p:notesSz cx="6662738" cy="9926638"/>
  <p:embeddedFontLst>
    <p:embeddedFont>
      <p:font typeface="IBM Plex Serif" panose="02060503050406000203" pitchFamily="18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Black" panose="02000000000000000000" pitchFamily="2" charset="0"/>
      <p:bold r:id="rId32"/>
      <p:boldItalic r:id="rId33"/>
    </p:embeddedFont>
    <p:embeddedFont>
      <p:font typeface="Roboto Light" panose="02000000000000000000" pitchFamily="2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6i7Qh3lYmcWKfhOqcnzn7t5kj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D845B1-CF5B-4555-972B-04EC7EC9871F}">
  <a:tblStyle styleId="{B2D845B1-CF5B-4555-972B-04EC7EC987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BF1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BF1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CAA6B8-B2D6-416B-AF50-A0CDAA88F0B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E07376-DD36-495B-B2B8-C4F873155820}" styleName="Table_2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0" y="60"/>
      </p:cViewPr>
      <p:guideLst>
        <p:guide orient="horz" pos="221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7" y="5"/>
            <a:ext cx="2887186" cy="49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00" rIns="91025" bIns="45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4015" y="5"/>
            <a:ext cx="2887186" cy="49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00" rIns="91025" bIns="45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00" rIns="91025" bIns="45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7" y="9428589"/>
            <a:ext cx="2887186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00" rIns="91025" bIns="45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4015" y="9428589"/>
            <a:ext cx="2887186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ebaf147557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81818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3ebaf147557_0_512:notes"/>
          <p:cNvSpPr txBox="1">
            <a:spLocks noGrp="1"/>
          </p:cNvSpPr>
          <p:nvPr>
            <p:ph type="body" idx="1"/>
          </p:nvPr>
        </p:nvSpPr>
        <p:spPr>
          <a:xfrm>
            <a:off x="666274" y="4777194"/>
            <a:ext cx="5330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ebaf147557_0_512:notes"/>
          <p:cNvSpPr txBox="1">
            <a:spLocks noGrp="1"/>
          </p:cNvSpPr>
          <p:nvPr>
            <p:ph type="sldNum" idx="12"/>
          </p:nvPr>
        </p:nvSpPr>
        <p:spPr>
          <a:xfrm>
            <a:off x="3774010" y="9428584"/>
            <a:ext cx="2887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ebaf147557_0_0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00" cy="3908700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ebaf1475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baf147557_0_114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00" cy="3908700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ebaf14755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66274" y="4777200"/>
            <a:ext cx="5330190" cy="3908613"/>
          </a:xfrm>
          <a:prstGeom prst="rect">
            <a:avLst/>
          </a:prstGeom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815012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baf14755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81818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3ebaf147557_0_149:notes"/>
          <p:cNvSpPr txBox="1">
            <a:spLocks noGrp="1"/>
          </p:cNvSpPr>
          <p:nvPr>
            <p:ph type="body" idx="1"/>
          </p:nvPr>
        </p:nvSpPr>
        <p:spPr>
          <a:xfrm>
            <a:off x="666274" y="4777194"/>
            <a:ext cx="5330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ebaf147557_0_149:notes"/>
          <p:cNvSpPr txBox="1">
            <a:spLocks noGrp="1"/>
          </p:cNvSpPr>
          <p:nvPr>
            <p:ph type="sldNum" idx="12"/>
          </p:nvPr>
        </p:nvSpPr>
        <p:spPr>
          <a:xfrm>
            <a:off x="3774010" y="9428584"/>
            <a:ext cx="2887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838309" y="373747"/>
            <a:ext cx="10516970" cy="13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838309" y="1868730"/>
            <a:ext cx="10516970" cy="445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838309" y="373747"/>
            <a:ext cx="10516970" cy="13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3869755" y="-1162716"/>
            <a:ext cx="4454078" cy="1051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7066127" y="2033656"/>
            <a:ext cx="5949062" cy="262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1731431" y="-519376"/>
            <a:ext cx="5949062" cy="773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e de titre">
  <p:cSld name="3_Diapositive de titr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3"/>
          <p:cNvSpPr>
            <a:spLocks noGrp="1"/>
          </p:cNvSpPr>
          <p:nvPr>
            <p:ph type="pic" idx="2"/>
          </p:nvPr>
        </p:nvSpPr>
        <p:spPr>
          <a:xfrm>
            <a:off x="3736684" y="0"/>
            <a:ext cx="8456906" cy="702945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43"/>
          <p:cNvSpPr/>
          <p:nvPr/>
        </p:nvSpPr>
        <p:spPr>
          <a:xfrm>
            <a:off x="-3910" y="2"/>
            <a:ext cx="5317108" cy="7029069"/>
          </a:xfrm>
          <a:custGeom>
            <a:avLst/>
            <a:gdLst/>
            <a:ahLst/>
            <a:cxnLst/>
            <a:rect l="l" t="t" r="r" b="b"/>
            <a:pathLst>
              <a:path w="4316819" h="7029069" extrusionOk="0">
                <a:moveTo>
                  <a:pt x="0" y="0"/>
                </a:moveTo>
                <a:lnTo>
                  <a:pt x="4316819" y="0"/>
                </a:lnTo>
                <a:lnTo>
                  <a:pt x="3055584" y="7029069"/>
                </a:lnTo>
                <a:lnTo>
                  <a:pt x="0" y="7019925"/>
                </a:lnTo>
                <a:lnTo>
                  <a:pt x="0" y="0"/>
                </a:lnTo>
                <a:close/>
              </a:path>
            </a:pathLst>
          </a:custGeom>
          <a:solidFill>
            <a:srgbClr val="030038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3"/>
          <p:cNvSpPr/>
          <p:nvPr/>
        </p:nvSpPr>
        <p:spPr>
          <a:xfrm rot="-5400000">
            <a:off x="799233" y="1566888"/>
            <a:ext cx="410599" cy="707243"/>
          </a:xfrm>
          <a:custGeom>
            <a:avLst/>
            <a:gdLst/>
            <a:ahLst/>
            <a:cxnLst/>
            <a:rect l="l" t="t" r="r" b="b"/>
            <a:pathLst>
              <a:path w="410599" h="564451" extrusionOk="0">
                <a:moveTo>
                  <a:pt x="369" y="564451"/>
                </a:moveTo>
                <a:cubicBezTo>
                  <a:pt x="246" y="400229"/>
                  <a:pt x="123" y="164222"/>
                  <a:pt x="0" y="0"/>
                </a:cubicBezTo>
                <a:lnTo>
                  <a:pt x="410599" y="564451"/>
                </a:lnTo>
                <a:lnTo>
                  <a:pt x="369" y="5644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3"/>
          <p:cNvSpPr/>
          <p:nvPr/>
        </p:nvSpPr>
        <p:spPr>
          <a:xfrm>
            <a:off x="654817" y="2125809"/>
            <a:ext cx="3850318" cy="3506897"/>
          </a:xfrm>
          <a:prstGeom prst="rect">
            <a:avLst/>
          </a:prstGeom>
          <a:solidFill>
            <a:srgbClr val="58A7F2"/>
          </a:solidFill>
          <a:ln>
            <a:noFill/>
          </a:ln>
        </p:spPr>
        <p:txBody>
          <a:bodyPr spcFirstLastPara="1" wrap="square" lIns="396000" tIns="360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THE </a:t>
            </a:r>
            <a:br>
              <a:rPr lang="fr-BE"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BE"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NOTARIES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fr-BE"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September 29 &amp; 30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fr-BE"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BRUSSELS EXPO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fr-BE"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PALACE 1O</a:t>
            </a:r>
            <a:endParaRPr sz="32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3"/>
          <p:cNvSpPr txBox="1"/>
          <p:nvPr/>
        </p:nvSpPr>
        <p:spPr>
          <a:xfrm>
            <a:off x="4151161" y="82731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e de titre">
  <p:cSld name="5_Diapositive de titr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>
            <a:spLocks noGrp="1"/>
          </p:cNvSpPr>
          <p:nvPr>
            <p:ph type="pic" idx="2"/>
          </p:nvPr>
        </p:nvSpPr>
        <p:spPr>
          <a:xfrm>
            <a:off x="420402" y="1706563"/>
            <a:ext cx="11351523" cy="4972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2" name="Google Shape;92;p44"/>
          <p:cNvSpPr txBox="1"/>
          <p:nvPr/>
        </p:nvSpPr>
        <p:spPr>
          <a:xfrm>
            <a:off x="4151161" y="82731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44"/>
          <p:cNvCxnSpPr/>
          <p:nvPr/>
        </p:nvCxnSpPr>
        <p:spPr>
          <a:xfrm>
            <a:off x="4180548" y="375905"/>
            <a:ext cx="0" cy="984965"/>
          </a:xfrm>
          <a:prstGeom prst="straightConnector1">
            <a:avLst/>
          </a:prstGeom>
          <a:noFill/>
          <a:ln w="12700" cap="flat" cmpd="sng">
            <a:solidFill>
              <a:srgbClr val="03003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4" name="Google Shape;94;p44"/>
          <p:cNvSpPr txBox="1">
            <a:spLocks noGrp="1"/>
          </p:cNvSpPr>
          <p:nvPr>
            <p:ph type="title"/>
          </p:nvPr>
        </p:nvSpPr>
        <p:spPr>
          <a:xfrm>
            <a:off x="4376491" y="277594"/>
            <a:ext cx="7395434" cy="53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4"/>
          <p:cNvSpPr txBox="1">
            <a:spLocks noGrp="1"/>
          </p:cNvSpPr>
          <p:nvPr>
            <p:ph type="body" idx="1"/>
          </p:nvPr>
        </p:nvSpPr>
        <p:spPr>
          <a:xfrm>
            <a:off x="4376492" y="910495"/>
            <a:ext cx="7395432" cy="60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4"/>
          <p:cNvSpPr/>
          <p:nvPr/>
        </p:nvSpPr>
        <p:spPr>
          <a:xfrm rot="-5400000">
            <a:off x="512902" y="1206787"/>
            <a:ext cx="410598" cy="595597"/>
          </a:xfrm>
          <a:custGeom>
            <a:avLst/>
            <a:gdLst/>
            <a:ahLst/>
            <a:cxnLst/>
            <a:rect l="l" t="t" r="r" b="b"/>
            <a:pathLst>
              <a:path w="410598" h="492667" extrusionOk="0">
                <a:moveTo>
                  <a:pt x="368" y="492667"/>
                </a:moveTo>
                <a:cubicBezTo>
                  <a:pt x="245" y="328445"/>
                  <a:pt x="123" y="164222"/>
                  <a:pt x="0" y="0"/>
                </a:cubicBezTo>
                <a:lnTo>
                  <a:pt x="410598" y="492667"/>
                </a:lnTo>
                <a:lnTo>
                  <a:pt x="368" y="492667"/>
                </a:lnTo>
                <a:close/>
              </a:path>
            </a:pathLst>
          </a:custGeom>
          <a:solidFill>
            <a:srgbClr val="030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44" descr="NCN_logo_dark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0402" y="258140"/>
            <a:ext cx="2893639" cy="98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e de titre">
  <p:cSld name="6_Diapositive de titr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5"/>
          <p:cNvSpPr/>
          <p:nvPr/>
        </p:nvSpPr>
        <p:spPr>
          <a:xfrm>
            <a:off x="420402" y="1706882"/>
            <a:ext cx="11352786" cy="4971733"/>
          </a:xfrm>
          <a:prstGeom prst="rect">
            <a:avLst/>
          </a:prstGeom>
          <a:solidFill>
            <a:srgbClr val="64B5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5"/>
          <p:cNvSpPr txBox="1">
            <a:spLocks noGrp="1"/>
          </p:cNvSpPr>
          <p:nvPr>
            <p:ph type="body" idx="1"/>
          </p:nvPr>
        </p:nvSpPr>
        <p:spPr>
          <a:xfrm>
            <a:off x="952259" y="2026671"/>
            <a:ext cx="10289529" cy="445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0038"/>
              </a:buClr>
              <a:buSzPts val="3200"/>
              <a:buNone/>
              <a:defRPr sz="3200" b="1" i="0">
                <a:solidFill>
                  <a:srgbClr val="0300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0038"/>
              </a:buClr>
              <a:buSzPts val="2600"/>
              <a:buChar char="•"/>
              <a:defRPr sz="2600" b="1" i="0">
                <a:solidFill>
                  <a:srgbClr val="0300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0038"/>
              </a:buClr>
              <a:buSzPts val="2000"/>
              <a:buFont typeface="Arial"/>
              <a:buNone/>
              <a:defRPr sz="2000" b="1" i="0">
                <a:solidFill>
                  <a:srgbClr val="0300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0038"/>
              </a:buClr>
              <a:buSzPts val="1600"/>
              <a:buFont typeface="Arial"/>
              <a:buNone/>
              <a:defRPr sz="1600" b="1" i="0">
                <a:solidFill>
                  <a:srgbClr val="0300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0038"/>
              </a:buClr>
              <a:buSzPts val="1400"/>
              <a:buFont typeface="Arial"/>
              <a:buNone/>
              <a:defRPr sz="1400" b="0" i="0">
                <a:solidFill>
                  <a:srgbClr val="030038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1" name="Google Shape;101;p45"/>
          <p:cNvCxnSpPr/>
          <p:nvPr/>
        </p:nvCxnSpPr>
        <p:spPr>
          <a:xfrm>
            <a:off x="4180548" y="375905"/>
            <a:ext cx="0" cy="984965"/>
          </a:xfrm>
          <a:prstGeom prst="straightConnector1">
            <a:avLst/>
          </a:prstGeom>
          <a:noFill/>
          <a:ln w="12700" cap="flat" cmpd="sng">
            <a:solidFill>
              <a:srgbClr val="03003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2" name="Google Shape;102;p45"/>
          <p:cNvSpPr txBox="1"/>
          <p:nvPr/>
        </p:nvSpPr>
        <p:spPr>
          <a:xfrm>
            <a:off x="4151161" y="82731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5"/>
          <p:cNvSpPr txBox="1">
            <a:spLocks noGrp="1"/>
          </p:cNvSpPr>
          <p:nvPr>
            <p:ph type="title"/>
          </p:nvPr>
        </p:nvSpPr>
        <p:spPr>
          <a:xfrm>
            <a:off x="4376491" y="277594"/>
            <a:ext cx="7395434" cy="53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5"/>
          <p:cNvSpPr txBox="1">
            <a:spLocks noGrp="1"/>
          </p:cNvSpPr>
          <p:nvPr>
            <p:ph type="body" idx="2"/>
          </p:nvPr>
        </p:nvSpPr>
        <p:spPr>
          <a:xfrm>
            <a:off x="4376492" y="910495"/>
            <a:ext cx="7395432" cy="60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5"/>
          <p:cNvSpPr/>
          <p:nvPr/>
        </p:nvSpPr>
        <p:spPr>
          <a:xfrm rot="-5400000">
            <a:off x="512902" y="1206787"/>
            <a:ext cx="410598" cy="595597"/>
          </a:xfrm>
          <a:custGeom>
            <a:avLst/>
            <a:gdLst/>
            <a:ahLst/>
            <a:cxnLst/>
            <a:rect l="l" t="t" r="r" b="b"/>
            <a:pathLst>
              <a:path w="410598" h="492667" extrusionOk="0">
                <a:moveTo>
                  <a:pt x="368" y="492667"/>
                </a:moveTo>
                <a:cubicBezTo>
                  <a:pt x="245" y="328445"/>
                  <a:pt x="123" y="164222"/>
                  <a:pt x="0" y="0"/>
                </a:cubicBezTo>
                <a:lnTo>
                  <a:pt x="410598" y="492667"/>
                </a:lnTo>
                <a:lnTo>
                  <a:pt x="368" y="492667"/>
                </a:lnTo>
                <a:close/>
              </a:path>
            </a:pathLst>
          </a:custGeom>
          <a:solidFill>
            <a:srgbClr val="030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45" descr="NCN_logo_dark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0402" y="258140"/>
            <a:ext cx="2893639" cy="98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ctrTitle"/>
          </p:nvPr>
        </p:nvSpPr>
        <p:spPr>
          <a:xfrm>
            <a:off x="1524199" y="1148863"/>
            <a:ext cx="9145191" cy="244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Calibri"/>
              <a:buNone/>
              <a:defRPr sz="60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subTitle" idx="1"/>
          </p:nvPr>
        </p:nvSpPr>
        <p:spPr>
          <a:xfrm>
            <a:off x="1524199" y="3687086"/>
            <a:ext cx="9145191" cy="169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831958" y="1750107"/>
            <a:ext cx="10516970" cy="292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Calibri"/>
              <a:buNone/>
              <a:defRPr sz="60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831958" y="4697826"/>
            <a:ext cx="10516970" cy="153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>
            <a:spLocks noGrp="1"/>
          </p:cNvSpPr>
          <p:nvPr>
            <p:ph type="title"/>
          </p:nvPr>
        </p:nvSpPr>
        <p:spPr>
          <a:xfrm>
            <a:off x="838309" y="373747"/>
            <a:ext cx="10516970" cy="13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1"/>
          </p:nvPr>
        </p:nvSpPr>
        <p:spPr>
          <a:xfrm>
            <a:off x="838309" y="1868730"/>
            <a:ext cx="5182275" cy="445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2"/>
          </p:nvPr>
        </p:nvSpPr>
        <p:spPr>
          <a:xfrm>
            <a:off x="6173004" y="1868730"/>
            <a:ext cx="5182275" cy="445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>
            <a:spLocks noGrp="1"/>
          </p:cNvSpPr>
          <p:nvPr>
            <p:ph type="title"/>
          </p:nvPr>
        </p:nvSpPr>
        <p:spPr>
          <a:xfrm>
            <a:off x="839897" y="373747"/>
            <a:ext cx="10516970" cy="13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1"/>
          </p:nvPr>
        </p:nvSpPr>
        <p:spPr>
          <a:xfrm>
            <a:off x="839898" y="1720857"/>
            <a:ext cx="5158459" cy="84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2"/>
          </p:nvPr>
        </p:nvSpPr>
        <p:spPr>
          <a:xfrm>
            <a:off x="839898" y="2564223"/>
            <a:ext cx="5158459" cy="377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3"/>
          </p:nvPr>
        </p:nvSpPr>
        <p:spPr>
          <a:xfrm>
            <a:off x="6173004" y="1720857"/>
            <a:ext cx="5183863" cy="84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4"/>
          </p:nvPr>
        </p:nvSpPr>
        <p:spPr>
          <a:xfrm>
            <a:off x="6173004" y="2564223"/>
            <a:ext cx="5183863" cy="377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838309" y="373747"/>
            <a:ext cx="10516970" cy="13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839898" y="467995"/>
            <a:ext cx="3932749" cy="163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5183863" y="1010740"/>
            <a:ext cx="6173004" cy="498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839898" y="2105977"/>
            <a:ext cx="3932749" cy="390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839898" y="467995"/>
            <a:ext cx="3932749" cy="163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5183863" y="1010740"/>
            <a:ext cx="6173004" cy="498869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839898" y="2105977"/>
            <a:ext cx="3932749" cy="390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309" y="373747"/>
            <a:ext cx="10516970" cy="13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309" y="1868730"/>
            <a:ext cx="10516970" cy="445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309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9126" y="6506431"/>
            <a:ext cx="4115336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1722" y="6506431"/>
            <a:ext cx="2743557" cy="37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office@dekeyser-associes.com" TargetMode="External"/><Relationship Id="rId4" Type="http://schemas.openxmlformats.org/officeDocument/2006/relationships/hyperlink" Target="http://www.dekeyser-associe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office@dekeyser-associes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office@dekeyser-associes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hyperlink" Target="mailto:office@dekeyser-associes.co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ffice@dekeyser-associes.com" TargetMode="External"/><Relationship Id="rId5" Type="http://schemas.openxmlformats.org/officeDocument/2006/relationships/image" Target="../media/image11.jpg"/><Relationship Id="rId4" Type="http://schemas.openxmlformats.org/officeDocument/2006/relationships/hyperlink" Target="mailto:ghomans@dekeyser-associe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office@dekeyser-associes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office@dekeyser-associes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ekeyser-associes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ffice@dekeyser-associe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0" y="0"/>
            <a:ext cx="12193587" cy="7019925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379364" y="452495"/>
            <a:ext cx="11434857" cy="6214944"/>
          </a:xfrm>
          <a:prstGeom prst="rect">
            <a:avLst/>
          </a:prstGeom>
          <a:solidFill>
            <a:srgbClr val="FA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Planification patrimoniale internationale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BE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(contexte franco-belge &amp; fonctionnaires européens)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BE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BE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Patrimoine mobilier (aspects fiscaux)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"/>
          <p:cNvGrpSpPr/>
          <p:nvPr/>
        </p:nvGrpSpPr>
        <p:grpSpPr>
          <a:xfrm>
            <a:off x="4356924" y="2210463"/>
            <a:ext cx="7148643" cy="2335864"/>
            <a:chOff x="3547379" y="2210463"/>
            <a:chExt cx="8080200" cy="2335864"/>
          </a:xfrm>
        </p:grpSpPr>
        <p:sp>
          <p:nvSpPr>
            <p:cNvPr id="114" name="Google Shape;114;p1"/>
            <p:cNvSpPr txBox="1"/>
            <p:nvPr/>
          </p:nvSpPr>
          <p:spPr>
            <a:xfrm>
              <a:off x="3547379" y="2210463"/>
              <a:ext cx="8080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2400" b="1" dirty="0">
                  <a:solidFill>
                    <a:srgbClr val="29394D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Impact du nouvel impôt sur les plus-values sur sa stratégie financière &amp; patrimoniale</a:t>
              </a:r>
              <a:endParaRPr dirty="0"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3547379" y="3469027"/>
              <a:ext cx="44151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i="1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Managing partner</a:t>
              </a:r>
              <a:endParaRPr sz="1600" i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Formateur à l’UCLouvain (UDA)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Namur – 27 Juin 2026 </a:t>
              </a:r>
              <a:endParaRPr/>
            </a:p>
          </p:txBody>
        </p:sp>
      </p:grpSp>
      <p:grpSp>
        <p:nvGrpSpPr>
          <p:cNvPr id="116" name="Google Shape;116;p1"/>
          <p:cNvGrpSpPr/>
          <p:nvPr/>
        </p:nvGrpSpPr>
        <p:grpSpPr>
          <a:xfrm>
            <a:off x="605156" y="5880142"/>
            <a:ext cx="11236253" cy="647923"/>
            <a:chOff x="275312" y="5079374"/>
            <a:chExt cx="11234790" cy="647839"/>
          </a:xfrm>
        </p:grpSpPr>
        <p:pic>
          <p:nvPicPr>
            <p:cNvPr id="117" name="Google Shape;117;p1" descr="Dekeyser_Logo_f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50415" y="5079374"/>
              <a:ext cx="1859687" cy="6198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"/>
            <p:cNvSpPr txBox="1"/>
            <p:nvPr/>
          </p:nvSpPr>
          <p:spPr>
            <a:xfrm>
              <a:off x="4934578" y="5453049"/>
              <a:ext cx="205178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000" u="sng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www.dekeyser- associes.com</a:t>
              </a:r>
              <a:r>
                <a:rPr lang="fr-BE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</p:txBody>
        </p:sp>
        <p:sp>
          <p:nvSpPr>
            <p:cNvPr id="119" name="Google Shape;119;p1"/>
            <p:cNvSpPr txBox="1"/>
            <p:nvPr/>
          </p:nvSpPr>
          <p:spPr>
            <a:xfrm>
              <a:off x="275312" y="5480992"/>
              <a:ext cx="205178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000" u="sng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office@dekeyser-associes.com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0" name="Google Shape;120;p1"/>
          <p:cNvSpPr txBox="1"/>
          <p:nvPr/>
        </p:nvSpPr>
        <p:spPr>
          <a:xfrm>
            <a:off x="4354327" y="3039800"/>
            <a:ext cx="221514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>
                <a:solidFill>
                  <a:srgbClr val="548135"/>
                </a:solidFill>
                <a:latin typeface="Roboto Light"/>
                <a:ea typeface="Roboto Light"/>
                <a:cs typeface="Roboto Light"/>
                <a:sym typeface="Roboto Light"/>
              </a:rPr>
              <a:t>M</a:t>
            </a:r>
            <a:r>
              <a:rPr lang="fr-BE" sz="1600" baseline="30000">
                <a:solidFill>
                  <a:srgbClr val="548135"/>
                </a:solidFill>
                <a:latin typeface="Roboto Light"/>
                <a:ea typeface="Roboto Light"/>
                <a:cs typeface="Roboto Light"/>
                <a:sym typeface="Roboto Light"/>
              </a:rPr>
              <a:t>e</a:t>
            </a:r>
            <a:r>
              <a:rPr lang="fr-BE" sz="1600">
                <a:solidFill>
                  <a:srgbClr val="548135"/>
                </a:solidFill>
                <a:latin typeface="Roboto Light"/>
                <a:ea typeface="Roboto Light"/>
                <a:cs typeface="Roboto Light"/>
                <a:sym typeface="Roboto Light"/>
              </a:rPr>
              <a:t> Grégory Homans</a:t>
            </a: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3722DE-D6D6-6F0D-C4CF-2CD3C1094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676" y="2395468"/>
            <a:ext cx="2915057" cy="19433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ebaf147557_0_149"/>
          <p:cNvSpPr txBox="1"/>
          <p:nvPr/>
        </p:nvSpPr>
        <p:spPr>
          <a:xfrm>
            <a:off x="1631362" y="1186854"/>
            <a:ext cx="9190609" cy="9972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27525" rIns="0" bIns="0" anchor="t" anchorCtr="0">
            <a:spAutoFit/>
          </a:bodyPr>
          <a:lstStyle/>
          <a:p>
            <a:pPr marL="540000" marR="0" lvl="0" indent="-285750" algn="l" rtl="0">
              <a:spcAft>
                <a:spcPts val="600"/>
              </a:spcAft>
              <a:buClr>
                <a:srgbClr val="FFFFFF"/>
              </a:buClr>
              <a:buSzPts val="1300"/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Bernard réalise une plus-value de 12.000 €</a:t>
            </a:r>
            <a:endParaRPr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285750" algn="l" rtl="0">
              <a:spcAft>
                <a:spcPts val="600"/>
              </a:spcAft>
              <a:buClr>
                <a:srgbClr val="FFFFFF"/>
              </a:buClr>
              <a:buSzPts val="1300"/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 bénéficie d’une exonération des premiers 10.000 €</a:t>
            </a:r>
            <a:endParaRPr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285750" algn="l" rtl="0">
              <a:spcAft>
                <a:spcPts val="600"/>
              </a:spcAft>
              <a:buClr>
                <a:srgbClr val="FFFFFF"/>
              </a:buClr>
              <a:buSzPts val="1300"/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 impôt sur les plus-values de 200 € sera due (soit, 2.000 € X 10%)</a:t>
            </a:r>
            <a:endParaRPr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ebaf147557_0_149"/>
          <p:cNvSpPr txBox="1"/>
          <p:nvPr/>
        </p:nvSpPr>
        <p:spPr>
          <a:xfrm>
            <a:off x="1558475" y="755997"/>
            <a:ext cx="4894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BE" sz="1600" b="1" u="sng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Illustration n°1</a:t>
            </a:r>
            <a:r>
              <a:rPr lang="fr-BE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B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exonération 10.000 € </a:t>
            </a:r>
            <a:r>
              <a:rPr lang="fr-B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(indexés)</a:t>
            </a:r>
            <a:endParaRPr sz="1600" dirty="0"/>
          </a:p>
        </p:txBody>
      </p:sp>
      <p:sp>
        <p:nvSpPr>
          <p:cNvPr id="219" name="Google Shape;219;g3ebaf147557_0_149"/>
          <p:cNvSpPr txBox="1"/>
          <p:nvPr/>
        </p:nvSpPr>
        <p:spPr>
          <a:xfrm>
            <a:off x="304800" y="304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8D1E276C-A79B-A6FB-35AF-64CC0E201135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4193328-C93A-4C37-3314-CB22EE1335A2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6" name="Google Shape;127;g3ebaf147557_0_0">
              <a:extLst>
                <a:ext uri="{FF2B5EF4-FFF2-40B4-BE49-F238E27FC236}">
                  <a16:creationId xmlns:a16="http://schemas.microsoft.com/office/drawing/2014/main" id="{6C04317E-5F42-1982-91E6-DF2047510661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8" name="Google Shape;128;g3ebaf147557_0_0">
                <a:extLst>
                  <a:ext uri="{FF2B5EF4-FFF2-40B4-BE49-F238E27FC236}">
                    <a16:creationId xmlns:a16="http://schemas.microsoft.com/office/drawing/2014/main" id="{7CBC1D63-E130-D10A-F7AC-3882E99ED438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9" name="Google Shape;129;g3ebaf147557_0_0" descr="Dekeyser_Logo_fr">
                <a:extLst>
                  <a:ext uri="{FF2B5EF4-FFF2-40B4-BE49-F238E27FC236}">
                    <a16:creationId xmlns:a16="http://schemas.microsoft.com/office/drawing/2014/main" id="{2E4B1837-6490-B1FF-71F7-8A8E7E6301A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BE639F0-70BF-7814-BF7C-F84F9F069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  <p:sp>
        <p:nvSpPr>
          <p:cNvPr id="12" name="Google Shape;238;p9">
            <a:extLst>
              <a:ext uri="{FF2B5EF4-FFF2-40B4-BE49-F238E27FC236}">
                <a16:creationId xmlns:a16="http://schemas.microsoft.com/office/drawing/2014/main" id="{56C91F75-D004-842B-D52E-C8E06DCE58F7}"/>
              </a:ext>
            </a:extLst>
          </p:cNvPr>
          <p:cNvSpPr txBox="1"/>
          <p:nvPr/>
        </p:nvSpPr>
        <p:spPr>
          <a:xfrm>
            <a:off x="1207285" y="93645"/>
            <a:ext cx="10453672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 dirty="0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Impôt sur les plus-values </a:t>
            </a:r>
            <a:r>
              <a:rPr lang="fr-BE" sz="2700" b="1" dirty="0">
                <a:solidFill>
                  <a:srgbClr val="28394C"/>
                </a:solidFill>
                <a:latin typeface="Roboto Black"/>
                <a:ea typeface="Roboto Black"/>
                <a:cs typeface="Roboto Black"/>
                <a:sym typeface="Roboto Black"/>
              </a:rPr>
              <a:t>: illustrations pratiques </a:t>
            </a:r>
            <a:r>
              <a:rPr lang="fr-BE" sz="2000" b="1" dirty="0">
                <a:solidFill>
                  <a:srgbClr val="28394C"/>
                </a:solidFill>
                <a:latin typeface="Roboto Black"/>
                <a:ea typeface="Roboto Black"/>
                <a:cs typeface="Roboto Black"/>
                <a:sym typeface="Roboto Black"/>
              </a:rPr>
              <a:t>(1/2)</a:t>
            </a:r>
            <a:endParaRPr dirty="0"/>
          </a:p>
        </p:txBody>
      </p:sp>
      <p:sp>
        <p:nvSpPr>
          <p:cNvPr id="13" name="Google Shape;218;g3ebaf147557_0_149">
            <a:extLst>
              <a:ext uri="{FF2B5EF4-FFF2-40B4-BE49-F238E27FC236}">
                <a16:creationId xmlns:a16="http://schemas.microsoft.com/office/drawing/2014/main" id="{FEAD1E2E-C016-F61B-7E84-B971E04AE4EC}"/>
              </a:ext>
            </a:extLst>
          </p:cNvPr>
          <p:cNvSpPr txBox="1"/>
          <p:nvPr/>
        </p:nvSpPr>
        <p:spPr>
          <a:xfrm>
            <a:off x="1558474" y="2384183"/>
            <a:ext cx="866018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BE" sz="1600" b="1" u="sng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Illustration n°2</a:t>
            </a:r>
            <a:r>
              <a:rPr lang="fr-BE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B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B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B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exonération de 10.000 € </a:t>
            </a:r>
            <a:r>
              <a:rPr lang="fr-B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(indexés) </a:t>
            </a:r>
            <a:r>
              <a:rPr lang="fr-B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déduction des moins-values</a:t>
            </a:r>
            <a:endParaRPr sz="1600" dirty="0"/>
          </a:p>
        </p:txBody>
      </p:sp>
      <p:sp>
        <p:nvSpPr>
          <p:cNvPr id="14" name="Google Shape;214;g3ebaf147557_0_149">
            <a:extLst>
              <a:ext uri="{FF2B5EF4-FFF2-40B4-BE49-F238E27FC236}">
                <a16:creationId xmlns:a16="http://schemas.microsoft.com/office/drawing/2014/main" id="{059EB08B-FEF0-21BA-3CEE-6A49352BC418}"/>
              </a:ext>
            </a:extLst>
          </p:cNvPr>
          <p:cNvSpPr txBox="1"/>
          <p:nvPr/>
        </p:nvSpPr>
        <p:spPr>
          <a:xfrm>
            <a:off x="1631362" y="2810191"/>
            <a:ext cx="9190609" cy="674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27525" rIns="0" bIns="0" anchor="t" anchorCtr="0">
            <a:spAutoFit/>
          </a:bodyPr>
          <a:lstStyle/>
          <a:p>
            <a:pPr marL="266250" lvl="0" indent="-256724">
              <a:spcAft>
                <a:spcPts val="600"/>
              </a:spcAft>
              <a:buClr>
                <a:schemeClr val="lt1"/>
              </a:buClr>
              <a:buSzPts val="135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Bernard réalise une plus-value de 12.000 € &amp; une moins-value de 3.000 €</a:t>
            </a:r>
          </a:p>
          <a:p>
            <a:pPr marL="266250" lvl="0" indent="-256724">
              <a:spcAft>
                <a:spcPts val="600"/>
              </a:spcAft>
              <a:buClr>
                <a:schemeClr val="lt1"/>
              </a:buClr>
              <a:buSzPts val="135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Bernard n’est pas redevable d’un impôt sur les plus-values (12.000 € - (3.000 € + 10.000 € ))</a:t>
            </a:r>
          </a:p>
        </p:txBody>
      </p:sp>
      <p:sp>
        <p:nvSpPr>
          <p:cNvPr id="15" name="Google Shape;218;g3ebaf147557_0_149">
            <a:extLst>
              <a:ext uri="{FF2B5EF4-FFF2-40B4-BE49-F238E27FC236}">
                <a16:creationId xmlns:a16="http://schemas.microsoft.com/office/drawing/2014/main" id="{92587D5D-C6C6-AE11-D2DE-4B7F13924F8E}"/>
              </a:ext>
            </a:extLst>
          </p:cNvPr>
          <p:cNvSpPr txBox="1"/>
          <p:nvPr/>
        </p:nvSpPr>
        <p:spPr>
          <a:xfrm>
            <a:off x="1558474" y="3739077"/>
            <a:ext cx="866018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BE" sz="1600" b="1" u="sng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Illustration n°3</a:t>
            </a:r>
            <a:r>
              <a:rPr lang="fr-BE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B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Absence de report des moins-values</a:t>
            </a:r>
            <a:endParaRPr sz="1600" dirty="0"/>
          </a:p>
        </p:txBody>
      </p:sp>
      <p:sp>
        <p:nvSpPr>
          <p:cNvPr id="16" name="Google Shape;214;g3ebaf147557_0_149">
            <a:extLst>
              <a:ext uri="{FF2B5EF4-FFF2-40B4-BE49-F238E27FC236}">
                <a16:creationId xmlns:a16="http://schemas.microsoft.com/office/drawing/2014/main" id="{C92D0AA7-5200-1724-F7B7-97AC125787B3}"/>
              </a:ext>
            </a:extLst>
          </p:cNvPr>
          <p:cNvSpPr txBox="1"/>
          <p:nvPr/>
        </p:nvSpPr>
        <p:spPr>
          <a:xfrm>
            <a:off x="1631362" y="4169934"/>
            <a:ext cx="9190610" cy="1889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27525" rIns="0" bIns="0" anchor="t" anchorCtr="0">
            <a:spAutoFit/>
          </a:bodyPr>
          <a:lstStyle/>
          <a:p>
            <a:pPr marL="266727" marR="255295" lvl="0" indent="-257200">
              <a:spcAft>
                <a:spcPts val="600"/>
              </a:spcAft>
              <a:buClr>
                <a:schemeClr val="lt1"/>
              </a:buClr>
              <a:buSzPts val="1350"/>
              <a:buChar char="•"/>
            </a:pPr>
            <a:r>
              <a:rPr lang="fr-BE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2026 : Bernard réalise une plus-value de 4.000 € &amp; une moins value de 7.000 €</a:t>
            </a:r>
          </a:p>
          <a:p>
            <a:pPr marL="266727" marR="255295" lvl="0" indent="-257200">
              <a:spcAft>
                <a:spcPts val="600"/>
              </a:spcAft>
              <a:buClr>
                <a:schemeClr val="lt1"/>
              </a:buClr>
              <a:buSzPts val="135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 2027 : Bernard réalise une plus-value de 12.000 €</a:t>
            </a:r>
          </a:p>
          <a:p>
            <a:pPr marL="266250" lvl="0" indent="-256724">
              <a:spcAft>
                <a:spcPts val="600"/>
              </a:spcAft>
              <a:buClr>
                <a:schemeClr val="lt1"/>
              </a:buClr>
              <a:buSzPts val="135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Bernard :</a:t>
            </a:r>
          </a:p>
          <a:p>
            <a:pPr marL="608708" lvl="1" indent="-256248">
              <a:spcAft>
                <a:spcPts val="600"/>
              </a:spcAft>
              <a:buClr>
                <a:schemeClr val="lt1"/>
              </a:buClr>
              <a:buSzPts val="1350"/>
              <a:buFont typeface="Courier New"/>
              <a:buChar char="o"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N’est pas redevable d’un impôt sur les plus-values en 2026</a:t>
            </a:r>
          </a:p>
          <a:p>
            <a:pPr marL="608708" lvl="1" indent="-256248">
              <a:spcAft>
                <a:spcPts val="600"/>
              </a:spcAft>
              <a:buClr>
                <a:schemeClr val="lt1"/>
              </a:buClr>
              <a:buSzPts val="1350"/>
              <a:buFont typeface="Courier New"/>
              <a:buChar char="o"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 redevable d’un impôt sur les plus-values de 100 € (absence de report de la moins-value de 3.000 € non utilisée en 2026 – mais report de 1.000 € abattement de 10.000 non intégralement utilisé)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ebaf147557_0_512"/>
          <p:cNvSpPr txBox="1"/>
          <p:nvPr/>
        </p:nvSpPr>
        <p:spPr>
          <a:xfrm>
            <a:off x="3813997" y="4864567"/>
            <a:ext cx="48291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C6573E56-68D8-7C36-1A9F-266669A93785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DA231D1-6FB7-A6EC-6301-72D30CF5DAD3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6" name="Google Shape;127;g3ebaf147557_0_0">
              <a:extLst>
                <a:ext uri="{FF2B5EF4-FFF2-40B4-BE49-F238E27FC236}">
                  <a16:creationId xmlns:a16="http://schemas.microsoft.com/office/drawing/2014/main" id="{42F76916-2DA7-CB5B-B961-778AEC6E72EF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8" name="Google Shape;128;g3ebaf147557_0_0">
                <a:extLst>
                  <a:ext uri="{FF2B5EF4-FFF2-40B4-BE49-F238E27FC236}">
                    <a16:creationId xmlns:a16="http://schemas.microsoft.com/office/drawing/2014/main" id="{B61B0139-3C73-4BAC-90A6-C24D00FDE0BA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9" name="Google Shape;129;g3ebaf147557_0_0" descr="Dekeyser_Logo_fr">
                <a:extLst>
                  <a:ext uri="{FF2B5EF4-FFF2-40B4-BE49-F238E27FC236}">
                    <a16:creationId xmlns:a16="http://schemas.microsoft.com/office/drawing/2014/main" id="{4F7FF3D9-D666-B5F2-EA58-7C55FCE1FCC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AC0D034-C55A-D791-4B5B-E737C34A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  <p:sp>
        <p:nvSpPr>
          <p:cNvPr id="10" name="Google Shape;238;p9">
            <a:extLst>
              <a:ext uri="{FF2B5EF4-FFF2-40B4-BE49-F238E27FC236}">
                <a16:creationId xmlns:a16="http://schemas.microsoft.com/office/drawing/2014/main" id="{B416B49C-5597-7641-FE75-BFB37F97994B}"/>
              </a:ext>
            </a:extLst>
          </p:cNvPr>
          <p:cNvSpPr txBox="1"/>
          <p:nvPr/>
        </p:nvSpPr>
        <p:spPr>
          <a:xfrm>
            <a:off x="1207285" y="93645"/>
            <a:ext cx="10453672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 dirty="0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Impôt sur les plus-values </a:t>
            </a:r>
            <a:r>
              <a:rPr lang="fr-BE" sz="2700" b="1" dirty="0">
                <a:solidFill>
                  <a:srgbClr val="28394C"/>
                </a:solidFill>
                <a:latin typeface="Roboto Black"/>
                <a:ea typeface="Roboto Black"/>
                <a:cs typeface="Roboto Black"/>
                <a:sym typeface="Roboto Black"/>
              </a:rPr>
              <a:t>: illustrations pratiques </a:t>
            </a:r>
            <a:r>
              <a:rPr lang="fr-BE" sz="2000" b="1" dirty="0">
                <a:solidFill>
                  <a:srgbClr val="28394C"/>
                </a:solidFill>
                <a:latin typeface="Roboto Black"/>
                <a:ea typeface="Roboto Black"/>
                <a:cs typeface="Roboto Black"/>
                <a:sym typeface="Roboto Black"/>
              </a:rPr>
              <a:t>(2/2)</a:t>
            </a:r>
            <a:endParaRPr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1F702B7-B0D4-FB79-A2AD-708AF43C2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29771"/>
              </p:ext>
            </p:extLst>
          </p:nvPr>
        </p:nvGraphicFramePr>
        <p:xfrm>
          <a:off x="1536570" y="1998483"/>
          <a:ext cx="10124387" cy="2628759"/>
        </p:xfrm>
        <a:graphic>
          <a:graphicData uri="http://schemas.openxmlformats.org/drawingml/2006/table">
            <a:tbl>
              <a:tblPr firstRow="1" bandRow="1">
                <a:tableStyleId>{B2D845B1-CF5B-4555-972B-04EC7EC9871F}</a:tableStyleId>
              </a:tblPr>
              <a:tblGrid>
                <a:gridCol w="6268824">
                  <a:extLst>
                    <a:ext uri="{9D8B030D-6E8A-4147-A177-3AD203B41FA5}">
                      <a16:colId xmlns:a16="http://schemas.microsoft.com/office/drawing/2014/main" val="1524261444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3371169000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4222195146"/>
                    </a:ext>
                  </a:extLst>
                </a:gridCol>
                <a:gridCol w="1206631">
                  <a:extLst>
                    <a:ext uri="{9D8B030D-6E8A-4147-A177-3AD203B41FA5}">
                      <a16:colId xmlns:a16="http://schemas.microsoft.com/office/drawing/2014/main" val="1291767184"/>
                    </a:ext>
                  </a:extLst>
                </a:gridCol>
              </a:tblGrid>
              <a:tr h="483271">
                <a:tc>
                  <a:txBody>
                    <a:bodyPr/>
                    <a:lstStyle/>
                    <a:p>
                      <a:endParaRPr lang="fr-BE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6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Cas n°1</a:t>
                      </a:r>
                      <a:endParaRPr lang="fr-BE" sz="1600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6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Cas n°2</a:t>
                      </a:r>
                      <a:endParaRPr lang="fr-BE" sz="1600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6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Cas n°3</a:t>
                      </a:r>
                      <a:endParaRPr lang="fr-BE" sz="1600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4337"/>
                  </a:ext>
                </a:extLst>
              </a:tr>
              <a:tr h="496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Avant l’entrée en vigueur de la contribution</a:t>
                      </a:r>
                      <a:r>
                        <a:rPr lang="fr-FR" sz="16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, </a:t>
                      </a:r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Bernard</a:t>
                      </a:r>
                      <a:r>
                        <a:rPr lang="fr-FR" sz="16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fr-FR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a acquis un titre 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1200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970992"/>
                  </a:ext>
                </a:extLst>
              </a:tr>
              <a:tr h="6448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Au jour de l’entrée en vigueur, la valeur du titre est de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(valo au 31/12/2025)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1300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384569"/>
                  </a:ext>
                </a:extLst>
              </a:tr>
              <a:tr h="486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Bernard</a:t>
                      </a:r>
                      <a:r>
                        <a:rPr lang="fr-FR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le revend  avant le 1</a:t>
                      </a:r>
                      <a:r>
                        <a:rPr lang="fr-FR" sz="1600" u="none" strike="noStrike" cap="none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er</a:t>
                      </a:r>
                      <a:r>
                        <a:rPr lang="fr-FR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janvier 2031 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1100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1500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1200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486771"/>
                  </a:ext>
                </a:extLst>
              </a:tr>
              <a:tr h="418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Impôt sur plus-values</a:t>
                      </a:r>
                      <a:endParaRPr lang="fr-BE"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Néant</a:t>
                      </a:r>
                    </a:p>
                    <a:p>
                      <a:pPr algn="ctr"/>
                      <a:r>
                        <a:rPr lang="fr-BE" sz="1200" dirty="0"/>
                        <a:t>(moins value)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2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(200 x 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BE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Néant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20817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/>
        </p:nvSpPr>
        <p:spPr>
          <a:xfrm>
            <a:off x="1207285" y="93645"/>
            <a:ext cx="805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 dirty="0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Impôt sur les plus-values </a:t>
            </a:r>
            <a:r>
              <a:rPr lang="fr-BE" sz="2700" b="1" dirty="0">
                <a:solidFill>
                  <a:srgbClr val="28394C"/>
                </a:solidFill>
                <a:latin typeface="Roboto Black"/>
                <a:ea typeface="Roboto Black"/>
                <a:cs typeface="Roboto Black"/>
                <a:sym typeface="Roboto Black"/>
              </a:rPr>
              <a:t>: réelle nouveauté ?</a:t>
            </a:r>
            <a:endParaRPr dirty="0"/>
          </a:p>
        </p:txBody>
      </p:sp>
      <p:grpSp>
        <p:nvGrpSpPr>
          <p:cNvPr id="239" name="Google Shape;239;p9"/>
          <p:cNvGrpSpPr/>
          <p:nvPr/>
        </p:nvGrpSpPr>
        <p:grpSpPr>
          <a:xfrm>
            <a:off x="1517764" y="2696955"/>
            <a:ext cx="8858860" cy="661236"/>
            <a:chOff x="1422639" y="2995984"/>
            <a:chExt cx="8858860" cy="661236"/>
          </a:xfrm>
        </p:grpSpPr>
        <p:sp>
          <p:nvSpPr>
            <p:cNvPr id="240" name="Google Shape;240;p9"/>
            <p:cNvSpPr txBox="1"/>
            <p:nvPr/>
          </p:nvSpPr>
          <p:spPr>
            <a:xfrm>
              <a:off x="1422639" y="2995984"/>
              <a:ext cx="1870230" cy="655214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45700" rIns="180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Professionnel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(IPP + cot. Social)</a:t>
              </a:r>
              <a:endParaRPr/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4420055" y="3002008"/>
              <a:ext cx="2864029" cy="655212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45700" rIns="180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Gestion anormale / spéculaire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(33 % + centimes add.)</a:t>
              </a:r>
              <a:endParaRPr/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8411273" y="3002007"/>
              <a:ext cx="1870226" cy="655213"/>
            </a:xfrm>
            <a:prstGeom prst="rect">
              <a:avLst/>
            </a:prstGeom>
            <a:solidFill>
              <a:srgbClr val="C4E0B2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45700" rIns="180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Gestion normale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9"/>
          <p:cNvSpPr txBox="1"/>
          <p:nvPr/>
        </p:nvSpPr>
        <p:spPr>
          <a:xfrm>
            <a:off x="4315007" y="1063046"/>
            <a:ext cx="2857521" cy="369332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Taxation des plus-values</a:t>
            </a:r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>
            <a:off x="2452879" y="1630862"/>
            <a:ext cx="6988632" cy="1012055"/>
            <a:chOff x="3195829" y="2246050"/>
            <a:chExt cx="6988632" cy="1012055"/>
          </a:xfrm>
        </p:grpSpPr>
        <p:cxnSp>
          <p:nvCxnSpPr>
            <p:cNvPr id="245" name="Google Shape;245;p9"/>
            <p:cNvCxnSpPr/>
            <p:nvPr/>
          </p:nvCxnSpPr>
          <p:spPr>
            <a:xfrm>
              <a:off x="6667130" y="2246050"/>
              <a:ext cx="0" cy="90552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cxnSp>
          <p:nvCxnSpPr>
            <p:cNvPr id="246" name="Google Shape;246;p9"/>
            <p:cNvCxnSpPr/>
            <p:nvPr/>
          </p:nvCxnSpPr>
          <p:spPr>
            <a:xfrm>
              <a:off x="3195829" y="2698811"/>
              <a:ext cx="6988632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47" name="Google Shape;247;p9"/>
            <p:cNvCxnSpPr/>
            <p:nvPr/>
          </p:nvCxnSpPr>
          <p:spPr>
            <a:xfrm>
              <a:off x="3195829" y="2698811"/>
              <a:ext cx="0" cy="55929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cxnSp>
          <p:nvCxnSpPr>
            <p:cNvPr id="248" name="Google Shape;248;p9"/>
            <p:cNvCxnSpPr/>
            <p:nvPr/>
          </p:nvCxnSpPr>
          <p:spPr>
            <a:xfrm>
              <a:off x="10184461" y="2698811"/>
              <a:ext cx="0" cy="55929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</p:grpSp>
      <p:grpSp>
        <p:nvGrpSpPr>
          <p:cNvPr id="250" name="Google Shape;250;p9"/>
          <p:cNvGrpSpPr/>
          <p:nvPr/>
        </p:nvGrpSpPr>
        <p:grpSpPr>
          <a:xfrm>
            <a:off x="3195829" y="4583037"/>
            <a:ext cx="8858860" cy="856630"/>
            <a:chOff x="1422639" y="2995984"/>
            <a:chExt cx="8858860" cy="856630"/>
          </a:xfrm>
        </p:grpSpPr>
        <p:sp>
          <p:nvSpPr>
            <p:cNvPr id="251" name="Google Shape;251;p9"/>
            <p:cNvSpPr txBox="1"/>
            <p:nvPr/>
          </p:nvSpPr>
          <p:spPr>
            <a:xfrm>
              <a:off x="1422639" y="2995984"/>
              <a:ext cx="1870230" cy="856630"/>
            </a:xfrm>
            <a:prstGeom prst="rect">
              <a:avLst/>
            </a:prstGeom>
            <a:solidFill>
              <a:srgbClr val="C4E0B2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45700" rIns="180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Catégorie 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Plus-value interne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33 %</a:t>
              </a:r>
              <a:endParaRPr/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4420055" y="3002007"/>
              <a:ext cx="2864029" cy="850607"/>
            </a:xfrm>
            <a:prstGeom prst="rect">
              <a:avLst/>
            </a:prstGeom>
            <a:solidFill>
              <a:srgbClr val="C4E0B2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45700" rIns="180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Catégorie B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Participation substantielle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10 %</a:t>
              </a:r>
              <a:endParaRPr/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8277352" y="3002007"/>
              <a:ext cx="2004147" cy="850607"/>
            </a:xfrm>
            <a:prstGeom prst="rect">
              <a:avLst/>
            </a:prstGeom>
            <a:solidFill>
              <a:srgbClr val="C4E0B2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45700" rIns="1800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Catégorie C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Actif financier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10 %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9"/>
          <p:cNvGrpSpPr/>
          <p:nvPr/>
        </p:nvGrpSpPr>
        <p:grpSpPr>
          <a:xfrm>
            <a:off x="4130944" y="3969705"/>
            <a:ext cx="6988632" cy="559294"/>
            <a:chOff x="3195829" y="2698811"/>
            <a:chExt cx="6988632" cy="559294"/>
          </a:xfrm>
        </p:grpSpPr>
        <p:cxnSp>
          <p:nvCxnSpPr>
            <p:cNvPr id="255" name="Google Shape;255;p9"/>
            <p:cNvCxnSpPr/>
            <p:nvPr/>
          </p:nvCxnSpPr>
          <p:spPr>
            <a:xfrm>
              <a:off x="6667130" y="2698811"/>
              <a:ext cx="0" cy="55929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cxnSp>
          <p:nvCxnSpPr>
            <p:cNvPr id="256" name="Google Shape;256;p9"/>
            <p:cNvCxnSpPr/>
            <p:nvPr/>
          </p:nvCxnSpPr>
          <p:spPr>
            <a:xfrm>
              <a:off x="3195829" y="2698811"/>
              <a:ext cx="6988632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57" name="Google Shape;257;p9"/>
            <p:cNvCxnSpPr/>
            <p:nvPr/>
          </p:nvCxnSpPr>
          <p:spPr>
            <a:xfrm>
              <a:off x="3195829" y="2698811"/>
              <a:ext cx="0" cy="55929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cxnSp>
          <p:nvCxnSpPr>
            <p:cNvPr id="258" name="Google Shape;258;p9"/>
            <p:cNvCxnSpPr/>
            <p:nvPr/>
          </p:nvCxnSpPr>
          <p:spPr>
            <a:xfrm>
              <a:off x="10184461" y="2698811"/>
              <a:ext cx="0" cy="55929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</p:grpSp>
      <p:cxnSp>
        <p:nvCxnSpPr>
          <p:cNvPr id="259" name="Google Shape;259;p9"/>
          <p:cNvCxnSpPr>
            <a:stCxn id="242" idx="2"/>
          </p:cNvCxnSpPr>
          <p:nvPr/>
        </p:nvCxnSpPr>
        <p:spPr>
          <a:xfrm>
            <a:off x="9441511" y="3358191"/>
            <a:ext cx="0" cy="61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E26B49FB-E9BD-F4CC-29D6-17B4B5012625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8F858C0-72F6-9BCE-C8B6-0A15EDC6E062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5" name="Google Shape;127;g3ebaf147557_0_0">
              <a:extLst>
                <a:ext uri="{FF2B5EF4-FFF2-40B4-BE49-F238E27FC236}">
                  <a16:creationId xmlns:a16="http://schemas.microsoft.com/office/drawing/2014/main" id="{31FFA0AF-FDD2-BE7B-B449-46F39DE9D042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7" name="Google Shape;128;g3ebaf147557_0_0">
                <a:extLst>
                  <a:ext uri="{FF2B5EF4-FFF2-40B4-BE49-F238E27FC236}">
                    <a16:creationId xmlns:a16="http://schemas.microsoft.com/office/drawing/2014/main" id="{BDC0D549-257D-1818-DE5A-DFB9FEC0CF8D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" name="Google Shape;129;g3ebaf147557_0_0" descr="Dekeyser_Logo_fr">
                <a:extLst>
                  <a:ext uri="{FF2B5EF4-FFF2-40B4-BE49-F238E27FC236}">
                    <a16:creationId xmlns:a16="http://schemas.microsoft.com/office/drawing/2014/main" id="{0E090BED-9057-AF1B-86E8-667249E50A9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14113EE-D83C-4580-71FC-E576663DB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/>
          <p:nvPr/>
        </p:nvSpPr>
        <p:spPr>
          <a:xfrm>
            <a:off x="2621426" y="2501961"/>
            <a:ext cx="8280000" cy="2016000"/>
          </a:xfrm>
          <a:prstGeom prst="rect">
            <a:avLst/>
          </a:prstGeom>
          <a:solidFill>
            <a:srgbClr val="B20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Impôt sur les plus-values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Assurances-vie</a:t>
            </a:r>
            <a:endParaRPr sz="2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14"/>
          <p:cNvSpPr/>
          <p:nvPr/>
        </p:nvSpPr>
        <p:spPr>
          <a:xfrm rot="10800000">
            <a:off x="-3672" y="-1"/>
            <a:ext cx="1080000" cy="7019925"/>
          </a:xfrm>
          <a:prstGeom prst="rect">
            <a:avLst/>
          </a:prstGeom>
          <a:solidFill>
            <a:srgbClr val="B20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1" name="Google Shape;271;p14" descr="Dekeyser_Logo_f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8243" y="6319793"/>
            <a:ext cx="1605343" cy="535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737C364B-1DC6-F34C-1374-F1E0B25D5D68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111CE2-D4DC-72D9-10F8-6A90469AD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3" y="6317902"/>
            <a:ext cx="982800" cy="65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/>
          <p:nvPr/>
        </p:nvSpPr>
        <p:spPr>
          <a:xfrm>
            <a:off x="1207285" y="101120"/>
            <a:ext cx="921438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Impôt sur plus-values &amp; assurance-vie :  fait générateur ?</a:t>
            </a:r>
            <a:endParaRPr sz="2700" b="1">
              <a:solidFill>
                <a:srgbClr val="28394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77" name="Google Shape;277;p15"/>
          <p:cNvGraphicFramePr/>
          <p:nvPr>
            <p:extLst>
              <p:ext uri="{D42A27DB-BD31-4B8C-83A1-F6EECF244321}">
                <p14:modId xmlns:p14="http://schemas.microsoft.com/office/powerpoint/2010/main" val="1943431115"/>
              </p:ext>
            </p:extLst>
          </p:nvPr>
        </p:nvGraphicFramePr>
        <p:xfrm>
          <a:off x="3020685" y="1684152"/>
          <a:ext cx="7400975" cy="3636000"/>
        </p:xfrm>
        <a:graphic>
          <a:graphicData uri="http://schemas.openxmlformats.org/drawingml/2006/table">
            <a:tbl>
              <a:tblPr firstRow="1" bandRow="1">
                <a:noFill/>
                <a:tableStyleId>{B2D845B1-CF5B-4555-972B-04EC7EC9871F}</a:tableStyleId>
              </a:tblPr>
              <a:tblGrid>
                <a:gridCol w="44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5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1" u="none" strike="noStrike" cap="none" dirty="0">
                          <a:solidFill>
                            <a:schemeClr val="lt1"/>
                          </a:solidFill>
                        </a:rPr>
                        <a:t>Opérations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1" u="none" strike="noStrike" cap="none" dirty="0">
                          <a:solidFill>
                            <a:schemeClr val="lt1"/>
                          </a:solidFill>
                        </a:rPr>
                        <a:t>Impôts sur les plus-values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00">
                <a:tc>
                  <a:txBody>
                    <a:bodyPr/>
                    <a:lstStyle/>
                    <a:p>
                      <a:pPr marL="180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Versements de la prime en nature</a:t>
                      </a:r>
                      <a:endParaRPr sz="16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fr-BE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✓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500">
                <a:tc>
                  <a:txBody>
                    <a:bodyPr/>
                    <a:lstStyle/>
                    <a:p>
                      <a:pPr marL="180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 dirty="0"/>
                        <a:t>Arbitrage au sein du CAV </a:t>
                      </a:r>
                      <a:r>
                        <a:rPr lang="fr-BE" sz="1200" u="none" strike="noStrike" cap="none" dirty="0"/>
                        <a:t>(sans rachat)</a:t>
                      </a:r>
                      <a:endParaRPr dirty="0"/>
                    </a:p>
                  </a:txBody>
                  <a:tcPr marL="0" marR="0" marT="34300" marB="0" anchor="ctr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/>
                        <a:t>-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500">
                <a:tc>
                  <a:txBody>
                    <a:bodyPr/>
                    <a:lstStyle/>
                    <a:p>
                      <a:pPr marL="180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/>
                        <a:t>Rachat partiel pratiqué sur CAV</a:t>
                      </a:r>
                      <a:endParaRPr/>
                    </a:p>
                  </a:txBody>
                  <a:tcPr marL="0" marR="0" marT="34300" marB="0" anchor="ctr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✓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500">
                <a:tc>
                  <a:txBody>
                    <a:bodyPr/>
                    <a:lstStyle/>
                    <a:p>
                      <a:pPr marL="180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/>
                        <a:t>Donation des droits sur le CAV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0" marR="0" marT="343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500">
                <a:tc>
                  <a:txBody>
                    <a:bodyPr/>
                    <a:lstStyle/>
                    <a:p>
                      <a:pPr marL="180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 u="none" strike="noStrike" cap="none"/>
                        <a:t>Dénouement du CAV en faveur des bénéficiaires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0" marR="0" marT="343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000">
                <a:tc>
                  <a:txBody>
                    <a:bodyPr/>
                    <a:lstStyle/>
                    <a:p>
                      <a:pPr marL="180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 u="none" strike="noStrike" cap="none" dirty="0"/>
                        <a:t>Transfert de résidence du </a:t>
                      </a:r>
                      <a:r>
                        <a:rPr lang="fr-BE" sz="1600" u="none" strike="noStrike" cap="none" dirty="0">
                          <a:solidFill>
                            <a:schemeClr val="dk1"/>
                          </a:solidFill>
                        </a:rPr>
                        <a:t>preneur </a:t>
                      </a:r>
                      <a:r>
                        <a:rPr lang="fr-BE" sz="1200" u="none" strike="noStrike" cap="none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fr-BE" sz="1200" i="1" u="none" strike="noStrike" cap="none" dirty="0">
                          <a:solidFill>
                            <a:schemeClr val="dk1"/>
                          </a:solidFill>
                        </a:rPr>
                        <a:t>Exit-</a:t>
                      </a:r>
                      <a:r>
                        <a:rPr lang="fr-BE" sz="1200" i="1" u="none" strike="noStrike" cap="none" dirty="0" err="1">
                          <a:solidFill>
                            <a:schemeClr val="dk1"/>
                          </a:solidFill>
                        </a:rPr>
                        <a:t>tax</a:t>
                      </a:r>
                      <a:r>
                        <a:rPr lang="fr-BE" sz="1200" u="none" strike="noStrike" cap="none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34300" marB="0" anchor="ctr"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✓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AC92DE21-9410-05DA-CDF6-698A00C029D6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99124EA-ACF4-BDBE-D694-4662B1C8B47A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5" name="Google Shape;127;g3ebaf147557_0_0">
              <a:extLst>
                <a:ext uri="{FF2B5EF4-FFF2-40B4-BE49-F238E27FC236}">
                  <a16:creationId xmlns:a16="http://schemas.microsoft.com/office/drawing/2014/main" id="{95E93C15-FDBA-5BCF-05DF-9941CEC68A92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7" name="Google Shape;128;g3ebaf147557_0_0">
                <a:extLst>
                  <a:ext uri="{FF2B5EF4-FFF2-40B4-BE49-F238E27FC236}">
                    <a16:creationId xmlns:a16="http://schemas.microsoft.com/office/drawing/2014/main" id="{790B3878-BD95-923F-FAFD-B1CFCE08233D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" name="Google Shape;129;g3ebaf147557_0_0" descr="Dekeyser_Logo_fr">
                <a:extLst>
                  <a:ext uri="{FF2B5EF4-FFF2-40B4-BE49-F238E27FC236}">
                    <a16:creationId xmlns:a16="http://schemas.microsoft.com/office/drawing/2014/main" id="{29DC614B-DA2E-59B1-271F-6B59B4D3D84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5EF4EFB-6CDA-59E2-F5F5-0661BA605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/>
          <p:nvPr/>
        </p:nvSpPr>
        <p:spPr>
          <a:xfrm>
            <a:off x="1160184" y="85500"/>
            <a:ext cx="87623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Assurance-vie &amp; impôt sur plus-value :  base taxable</a:t>
            </a:r>
            <a:endParaRPr sz="2700" b="1">
              <a:solidFill>
                <a:srgbClr val="28394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88" name="Google Shape;288;p16"/>
          <p:cNvGraphicFramePr/>
          <p:nvPr>
            <p:extLst>
              <p:ext uri="{D42A27DB-BD31-4B8C-83A1-F6EECF244321}">
                <p14:modId xmlns:p14="http://schemas.microsoft.com/office/powerpoint/2010/main" val="3466326503"/>
              </p:ext>
            </p:extLst>
          </p:nvPr>
        </p:nvGraphicFramePr>
        <p:xfrm>
          <a:off x="2042825" y="1207181"/>
          <a:ext cx="7829125" cy="2135310"/>
        </p:xfrm>
        <a:graphic>
          <a:graphicData uri="http://schemas.openxmlformats.org/drawingml/2006/table">
            <a:tbl>
              <a:tblPr firstRow="1" bandRow="1">
                <a:noFill/>
                <a:tableStyleId>{B2D845B1-CF5B-4555-972B-04EC7EC9871F}</a:tableStyleId>
              </a:tblPr>
              <a:tblGrid>
                <a:gridCol w="439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058">
                <a:tc>
                  <a:txBody>
                    <a:bodyPr/>
                    <a:lstStyle/>
                    <a:p>
                      <a:pPr marL="180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Souscription de la police</a:t>
                      </a:r>
                      <a:endParaRPr sz="16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tc gridSpan="2"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fr-BE" sz="1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 </a:t>
                      </a:r>
                      <a:endParaRPr/>
                    </a:p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BE" sz="12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(primes versées)</a:t>
                      </a:r>
                      <a:endParaRPr sz="12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77">
                <a:tc>
                  <a:txBody>
                    <a:bodyPr/>
                    <a:lstStyle/>
                    <a:p>
                      <a:pPr marL="180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Valeur de rachat de la police lors du rachat</a:t>
                      </a:r>
                      <a:endParaRPr/>
                    </a:p>
                  </a:txBody>
                  <a:tcPr marL="0" marR="0" marT="34300" marB="0" anchor="ctr"/>
                </a:tc>
                <a:tc gridSpan="2"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</a:t>
                      </a:r>
                      <a:endParaRPr dirty="0"/>
                    </a:p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(+ 25 %)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75">
                <a:tc>
                  <a:txBody>
                    <a:bodyPr/>
                    <a:lstStyle/>
                    <a:p>
                      <a:pPr marL="180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Rachat partiel</a:t>
                      </a:r>
                      <a:endParaRPr/>
                    </a:p>
                  </a:txBody>
                  <a:tcPr marL="0" marR="0" marT="34300" marB="0" anchor="ctr"/>
                </a:tc>
                <a:tc gridSpan="2"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00">
                <a:tc>
                  <a:txBody>
                    <a:bodyPr/>
                    <a:lstStyle/>
                    <a:p>
                      <a:pPr marL="180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Composante plus-value du rachat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4300" marB="0" anchor="ctr"/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plus-value</a:t>
                      </a:r>
                      <a:endParaRPr/>
                    </a:p>
                  </a:txBody>
                  <a:tcPr marL="0" marR="0" marT="34300" marB="0" anchor="ctr"/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capital</a:t>
                      </a:r>
                      <a:endParaRPr dirty="0"/>
                    </a:p>
                  </a:txBody>
                  <a:tcPr marL="0" marR="0" marT="343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9" name="Google Shape;289;p16"/>
          <p:cNvSpPr/>
          <p:nvPr/>
        </p:nvSpPr>
        <p:spPr>
          <a:xfrm>
            <a:off x="6350245" y="3965462"/>
            <a:ext cx="3616668" cy="545189"/>
          </a:xfrm>
          <a:prstGeom prst="ellipse">
            <a:avLst/>
          </a:prstGeom>
          <a:solidFill>
            <a:srgbClr val="DBDBDB"/>
          </a:solidFill>
          <a:ln w="12700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Méthode proportionnelle</a:t>
            </a:r>
            <a:endParaRPr/>
          </a:p>
        </p:txBody>
      </p:sp>
      <p:cxnSp>
        <p:nvCxnSpPr>
          <p:cNvPr id="290" name="Google Shape;290;p16"/>
          <p:cNvCxnSpPr/>
          <p:nvPr/>
        </p:nvCxnSpPr>
        <p:spPr>
          <a:xfrm>
            <a:off x="8158579" y="3441688"/>
            <a:ext cx="0" cy="476112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91" name="Google Shape;291;p16"/>
          <p:cNvSpPr txBox="1"/>
          <p:nvPr/>
        </p:nvSpPr>
        <p:spPr>
          <a:xfrm>
            <a:off x="1935332" y="4957626"/>
            <a:ext cx="7936637" cy="661720"/>
          </a:xfrm>
          <a:prstGeom prst="rect">
            <a:avLst/>
          </a:prstGeom>
          <a:solidFill>
            <a:srgbClr val="A8D08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fr-B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Abattement 10.000 € </a:t>
            </a:r>
            <a:r>
              <a:rPr lang="fr-B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(indexé) </a:t>
            </a:r>
            <a:r>
              <a:rPr lang="fr-B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an </a:t>
            </a:r>
            <a:r>
              <a:rPr lang="fr-B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(→ 15.000 €)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fr-B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Exonération plus-value historique </a:t>
            </a:r>
            <a:r>
              <a:rPr lang="fr-B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(31.12.2025)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318549EA-B8A9-AE93-F0B5-C76A1ABEB90C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3C1B90F-53B1-E99D-F26F-5A94D8B2161B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5" name="Google Shape;127;g3ebaf147557_0_0">
              <a:extLst>
                <a:ext uri="{FF2B5EF4-FFF2-40B4-BE49-F238E27FC236}">
                  <a16:creationId xmlns:a16="http://schemas.microsoft.com/office/drawing/2014/main" id="{B8C54CE7-B83A-0A23-12EE-DC58FED63E17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7" name="Google Shape;128;g3ebaf147557_0_0">
                <a:extLst>
                  <a:ext uri="{FF2B5EF4-FFF2-40B4-BE49-F238E27FC236}">
                    <a16:creationId xmlns:a16="http://schemas.microsoft.com/office/drawing/2014/main" id="{599CDA5D-51AB-227F-66AA-9E993F352A36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" name="Google Shape;129;g3ebaf147557_0_0" descr="Dekeyser_Logo_fr">
                <a:extLst>
                  <a:ext uri="{FF2B5EF4-FFF2-40B4-BE49-F238E27FC236}">
                    <a16:creationId xmlns:a16="http://schemas.microsoft.com/office/drawing/2014/main" id="{B86CEE47-2207-4194-56BD-434AE61E4CB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4E826B8-872D-ADD4-EC44-11ADB7F5D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/>
          <p:nvPr/>
        </p:nvSpPr>
        <p:spPr>
          <a:xfrm>
            <a:off x="1207285" y="85500"/>
            <a:ext cx="1075647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Impôt sur plus-values &amp; assurance-vie : atouts de l’assurance-vie ?</a:t>
            </a:r>
            <a:endParaRPr sz="2700" b="1">
              <a:solidFill>
                <a:srgbClr val="28394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aphicFrame>
        <p:nvGraphicFramePr>
          <p:cNvPr id="301" name="Google Shape;301;p17"/>
          <p:cNvGraphicFramePr/>
          <p:nvPr>
            <p:extLst>
              <p:ext uri="{D42A27DB-BD31-4B8C-83A1-F6EECF244321}">
                <p14:modId xmlns:p14="http://schemas.microsoft.com/office/powerpoint/2010/main" val="2756026100"/>
              </p:ext>
            </p:extLst>
          </p:nvPr>
        </p:nvGraphicFramePr>
        <p:xfrm>
          <a:off x="1750389" y="1917608"/>
          <a:ext cx="9670261" cy="2560124"/>
        </p:xfrm>
        <a:graphic>
          <a:graphicData uri="http://schemas.openxmlformats.org/drawingml/2006/table">
            <a:tbl>
              <a:tblPr firstRow="1" bandRow="1">
                <a:noFill/>
                <a:tableStyleId>{B2D845B1-CF5B-4555-972B-04EC7EC9871F}</a:tableStyleId>
              </a:tblPr>
              <a:tblGrid>
                <a:gridCol w="314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0" u="dash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 d’imposition</a:t>
                      </a:r>
                      <a:endParaRPr u="dash" baseline="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0" dirty="0"/>
                        <a:t>Plus-value uniquement taxable en cas de rachat du contrat d’assurance-vie </a:t>
                      </a:r>
                      <a:r>
                        <a:rPr lang="fr-BE" sz="1200" b="0" dirty="0"/>
                        <a:t>(ou liquidation du vivant de la tête assurée)</a:t>
                      </a:r>
                      <a:endParaRPr sz="12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dash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Globalisation des moins-values</a:t>
                      </a:r>
                      <a:endParaRPr u="dash" baseline="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/>
                        <a:t>Effet de capitalisation du contrat d’assurance-vie : compensation des profits et des pertes sur plusieurs années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dash" baseline="0" dirty="0"/>
                        <a:t>Simplification administrative</a:t>
                      </a:r>
                      <a:endParaRPr u="dash" baseline="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dirty="0"/>
                        <a:t>Pas de formalité administrative </a:t>
                      </a:r>
                      <a:r>
                        <a:rPr lang="fr-BE" sz="1200" dirty="0"/>
                        <a:t>(une seule ligne)</a:t>
                      </a:r>
                      <a:endParaRPr sz="16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4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u="dash" baseline="0" dirty="0"/>
                        <a:t>Mobilité internationale</a:t>
                      </a:r>
                      <a:endParaRPr u="dash" baseline="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dirty="0"/>
                        <a:t>Report &amp; purge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7E1D307C-EB56-4971-24A5-20652C261D32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CE85239-4334-1AE3-79CB-87B945B33D1C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5" name="Google Shape;127;g3ebaf147557_0_0">
              <a:extLst>
                <a:ext uri="{FF2B5EF4-FFF2-40B4-BE49-F238E27FC236}">
                  <a16:creationId xmlns:a16="http://schemas.microsoft.com/office/drawing/2014/main" id="{DD7D63B2-1E5D-D32E-1974-BB7A0810ECE1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7" name="Google Shape;128;g3ebaf147557_0_0">
                <a:extLst>
                  <a:ext uri="{FF2B5EF4-FFF2-40B4-BE49-F238E27FC236}">
                    <a16:creationId xmlns:a16="http://schemas.microsoft.com/office/drawing/2014/main" id="{F990CB0C-9A1E-C6D8-514E-9F134342DD77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" name="Google Shape;129;g3ebaf147557_0_0" descr="Dekeyser_Logo_fr">
                <a:extLst>
                  <a:ext uri="{FF2B5EF4-FFF2-40B4-BE49-F238E27FC236}">
                    <a16:creationId xmlns:a16="http://schemas.microsoft.com/office/drawing/2014/main" id="{1A42277D-44C1-9A1E-3762-87CF44F990B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87E9057-5EB3-EAC2-2886-134E8C8C5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/>
          <p:nvPr/>
        </p:nvSpPr>
        <p:spPr>
          <a:xfrm>
            <a:off x="1207285" y="93310"/>
            <a:ext cx="1074685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Impôt sur plus-values &amp; assurance-vie : atouts de l’assurance-vie ?</a:t>
            </a:r>
            <a:endParaRPr sz="2700" b="1">
              <a:solidFill>
                <a:srgbClr val="28394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aphicFrame>
        <p:nvGraphicFramePr>
          <p:cNvPr id="310" name="Google Shape;310;p18"/>
          <p:cNvGraphicFramePr/>
          <p:nvPr>
            <p:extLst>
              <p:ext uri="{D42A27DB-BD31-4B8C-83A1-F6EECF244321}">
                <p14:modId xmlns:p14="http://schemas.microsoft.com/office/powerpoint/2010/main" val="1819550248"/>
              </p:ext>
            </p:extLst>
          </p:nvPr>
        </p:nvGraphicFramePr>
        <p:xfrm>
          <a:off x="1942934" y="1402262"/>
          <a:ext cx="9448000" cy="3455700"/>
        </p:xfrm>
        <a:graphic>
          <a:graphicData uri="http://schemas.openxmlformats.org/drawingml/2006/table">
            <a:tbl>
              <a:tblPr firstRow="1" bandRow="1">
                <a:noFill/>
                <a:tableStyleId>{B2D845B1-CF5B-4555-972B-04EC7EC9871F}</a:tableStyleId>
              </a:tblPr>
              <a:tblGrid>
                <a:gridCol w="271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325" marR="89325" marT="44675" marB="446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Assurance-vie</a:t>
                      </a:r>
                      <a:endParaRPr/>
                    </a:p>
                  </a:txBody>
                  <a:tcPr marL="89325" marR="89325" marT="44675" marB="44675" anchor="ctr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Compte-titres</a:t>
                      </a:r>
                      <a:endParaRPr dirty="0"/>
                    </a:p>
                  </a:txBody>
                  <a:tcPr marL="89325" marR="89325" marT="44675" marB="44675" anchor="ctr"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Report d’imposition</a:t>
                      </a:r>
                      <a:endParaRPr/>
                    </a:p>
                  </a:txBody>
                  <a:tcPr marL="89325" marR="89325" marT="44675" marB="44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✓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(impôt uniquement lors de la sortie)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325" marR="89325" marT="44675" marB="44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(impôt lors réalisation plus-value ou annuellement si </a:t>
                      </a:r>
                      <a:r>
                        <a:rPr lang="fr-BE" sz="12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opt-out</a:t>
                      </a:r>
                      <a:r>
                        <a:rPr lang="fr-B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L="89325" marR="89325" marT="44675" marB="446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Globalisation moins-value</a:t>
                      </a:r>
                      <a:endParaRPr/>
                    </a:p>
                  </a:txBody>
                  <a:tcPr marL="89325" marR="89325" marT="44675" marB="44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✓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(calcul plus-value lors rachat)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325" marR="89325" marT="44675" marB="44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(purge annuelle)</a:t>
                      </a:r>
                      <a:endParaRPr/>
                    </a:p>
                  </a:txBody>
                  <a:tcPr marL="89325" marR="89325" marT="44675" marB="446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Simplification administrative</a:t>
                      </a:r>
                      <a:endParaRPr/>
                    </a:p>
                  </a:txBody>
                  <a:tcPr marL="89325" marR="89325" marT="44675" marB="44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✓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325" marR="89325" marT="44675" marB="44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L="89325" marR="89325" marT="44675" marB="446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Mobilité internationale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(report &amp; purge)</a:t>
                      </a:r>
                      <a:endParaRPr/>
                    </a:p>
                  </a:txBody>
                  <a:tcPr marL="89325" marR="89325" marT="44675" marB="44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✓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325" marR="89325" marT="44675" marB="44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dirty="0"/>
                    </a:p>
                  </a:txBody>
                  <a:tcPr marL="89325" marR="89325" marT="44675" marB="446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6A307405-828C-AD40-698B-E8F61ACBC992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EF8B25A-55E5-6899-30C5-04CBE4E4E7AE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5" name="Google Shape;127;g3ebaf147557_0_0">
              <a:extLst>
                <a:ext uri="{FF2B5EF4-FFF2-40B4-BE49-F238E27FC236}">
                  <a16:creationId xmlns:a16="http://schemas.microsoft.com/office/drawing/2014/main" id="{B9DCC3CF-8CCB-9AD3-7339-03EF42A3AB7E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7" name="Google Shape;128;g3ebaf147557_0_0">
                <a:extLst>
                  <a:ext uri="{FF2B5EF4-FFF2-40B4-BE49-F238E27FC236}">
                    <a16:creationId xmlns:a16="http://schemas.microsoft.com/office/drawing/2014/main" id="{16DA2860-4F01-0261-794B-1E92BE3F4BEC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" name="Google Shape;129;g3ebaf147557_0_0" descr="Dekeyser_Logo_fr">
                <a:extLst>
                  <a:ext uri="{FF2B5EF4-FFF2-40B4-BE49-F238E27FC236}">
                    <a16:creationId xmlns:a16="http://schemas.microsoft.com/office/drawing/2014/main" id="{DA166FB1-1833-117B-0FC7-C893630942D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B64C313-806F-671D-D003-A5556A0D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/>
          <p:nvPr/>
        </p:nvSpPr>
        <p:spPr>
          <a:xfrm>
            <a:off x="2668560" y="2501961"/>
            <a:ext cx="8280000" cy="2016000"/>
          </a:xfrm>
          <a:prstGeom prst="rect">
            <a:avLst/>
          </a:prstGeom>
          <a:solidFill>
            <a:srgbClr val="B20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Impôt sur les plus-values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Quel avenir ?</a:t>
            </a:r>
            <a:endParaRPr sz="2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20"/>
          <p:cNvSpPr/>
          <p:nvPr/>
        </p:nvSpPr>
        <p:spPr>
          <a:xfrm rot="10800000">
            <a:off x="-3672" y="-1"/>
            <a:ext cx="1080000" cy="7019925"/>
          </a:xfrm>
          <a:prstGeom prst="rect">
            <a:avLst/>
          </a:prstGeom>
          <a:solidFill>
            <a:srgbClr val="B20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3" name="Google Shape;333;p20" descr="Dekeyser_Logo_f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8243" y="6319793"/>
            <a:ext cx="1605343" cy="535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7185B501-4F03-1BAC-1E91-4818A8C0E168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318DEA-B659-5826-446B-B8BFA57A0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3" y="6317902"/>
            <a:ext cx="982800" cy="65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/>
          <p:nvPr/>
        </p:nvSpPr>
        <p:spPr>
          <a:xfrm>
            <a:off x="1207285" y="85500"/>
            <a:ext cx="76883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Impôt sur les plus-values </a:t>
            </a:r>
            <a:r>
              <a:rPr lang="fr-BE" sz="2700" b="1">
                <a:solidFill>
                  <a:srgbClr val="28394C"/>
                </a:solidFill>
                <a:latin typeface="Roboto Black"/>
                <a:ea typeface="Roboto Black"/>
                <a:cs typeface="Roboto Black"/>
                <a:sym typeface="Roboto Black"/>
              </a:rPr>
              <a:t>: réflexions finales ?</a:t>
            </a:r>
            <a:endParaRPr/>
          </a:p>
        </p:txBody>
      </p:sp>
      <p:grpSp>
        <p:nvGrpSpPr>
          <p:cNvPr id="339" name="Google Shape;339;p21"/>
          <p:cNvGrpSpPr/>
          <p:nvPr/>
        </p:nvGrpSpPr>
        <p:grpSpPr>
          <a:xfrm>
            <a:off x="1781353" y="3375839"/>
            <a:ext cx="10023108" cy="1556546"/>
            <a:chOff x="943278" y="3039204"/>
            <a:chExt cx="10023108" cy="1556546"/>
          </a:xfrm>
        </p:grpSpPr>
        <p:sp>
          <p:nvSpPr>
            <p:cNvPr id="340" name="Google Shape;340;p21"/>
            <p:cNvSpPr txBox="1"/>
            <p:nvPr/>
          </p:nvSpPr>
          <p:spPr>
            <a:xfrm>
              <a:off x="943278" y="3039378"/>
              <a:ext cx="3240000" cy="1556372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45700" rIns="180000" bIns="45700" anchor="ctr" anchorCtr="0">
              <a:noAutofit/>
            </a:bodyPr>
            <a:lstStyle/>
            <a:p>
              <a:pPr marL="9523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avenir à la taxe sur la spéculation ?</a:t>
              </a:r>
            </a:p>
            <a:p>
              <a:pPr marL="9523" algn="ctr"/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(Plusieurs critiques susceptibles de solliciter une annulation à la Cour Constitutionnelle)</a:t>
              </a:r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7726386" y="3039204"/>
              <a:ext cx="3240000" cy="1556371"/>
            </a:xfrm>
            <a:prstGeom prst="rect">
              <a:avLst/>
            </a:prstGeom>
            <a:solidFill>
              <a:srgbClr val="C4E0B2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45700" rIns="180000" bIns="45700" anchor="ctr" anchorCtr="0">
              <a:noAutofit/>
            </a:bodyPr>
            <a:lstStyle/>
            <a:p>
              <a:pPr marL="9523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Une hausse similaire au précompte mobilier ?</a:t>
              </a:r>
              <a:endParaRPr/>
            </a:p>
          </p:txBody>
        </p:sp>
      </p:grpSp>
      <p:sp>
        <p:nvSpPr>
          <p:cNvPr id="342" name="Google Shape;342;p21"/>
          <p:cNvSpPr txBox="1"/>
          <p:nvPr/>
        </p:nvSpPr>
        <p:spPr>
          <a:xfrm>
            <a:off x="5675596" y="1559945"/>
            <a:ext cx="198306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avenir ?</a:t>
            </a:r>
            <a:endParaRPr/>
          </a:p>
        </p:txBody>
      </p:sp>
      <p:cxnSp>
        <p:nvCxnSpPr>
          <p:cNvPr id="343" name="Google Shape;343;p21"/>
          <p:cNvCxnSpPr/>
          <p:nvPr/>
        </p:nvCxnSpPr>
        <p:spPr>
          <a:xfrm>
            <a:off x="3195829" y="2698811"/>
            <a:ext cx="698863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44" name="Google Shape;344;p21"/>
          <p:cNvCxnSpPr/>
          <p:nvPr/>
        </p:nvCxnSpPr>
        <p:spPr>
          <a:xfrm>
            <a:off x="3195829" y="2698811"/>
            <a:ext cx="0" cy="55929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45" name="Google Shape;345;p21"/>
          <p:cNvCxnSpPr/>
          <p:nvPr/>
        </p:nvCxnSpPr>
        <p:spPr>
          <a:xfrm>
            <a:off x="10184461" y="2698811"/>
            <a:ext cx="0" cy="55929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47" name="Google Shape;347;p21"/>
          <p:cNvCxnSpPr/>
          <p:nvPr/>
        </p:nvCxnSpPr>
        <p:spPr>
          <a:xfrm rot="10800000">
            <a:off x="6613864" y="2148396"/>
            <a:ext cx="0" cy="5504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" name="Google Shape;131;g3ebaf147557_0_0">
            <a:extLst>
              <a:ext uri="{FF2B5EF4-FFF2-40B4-BE49-F238E27FC236}">
                <a16:creationId xmlns:a16="http://schemas.microsoft.com/office/drawing/2014/main" id="{912811C3-8C2F-1305-B273-DA1E076D218D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C85B675-4261-60BD-F696-93B4CBF2CD22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6" name="Google Shape;127;g3ebaf147557_0_0">
              <a:extLst>
                <a:ext uri="{FF2B5EF4-FFF2-40B4-BE49-F238E27FC236}">
                  <a16:creationId xmlns:a16="http://schemas.microsoft.com/office/drawing/2014/main" id="{8A7DEFAA-E45A-5130-8907-006EA1301D09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8" name="Google Shape;128;g3ebaf147557_0_0">
                <a:extLst>
                  <a:ext uri="{FF2B5EF4-FFF2-40B4-BE49-F238E27FC236}">
                    <a16:creationId xmlns:a16="http://schemas.microsoft.com/office/drawing/2014/main" id="{AB98A9AC-D535-2F70-DFF2-D7CB04FFEA2F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9" name="Google Shape;129;g3ebaf147557_0_0" descr="Dekeyser_Logo_fr">
                <a:extLst>
                  <a:ext uri="{FF2B5EF4-FFF2-40B4-BE49-F238E27FC236}">
                    <a16:creationId xmlns:a16="http://schemas.microsoft.com/office/drawing/2014/main" id="{C8B8DF08-DE5D-D4FC-16EC-85B0C37BAC4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427710A-2A65-2FB1-5BEC-7009A43B5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ebaf147557_0_0"/>
          <p:cNvSpPr txBox="1"/>
          <p:nvPr/>
        </p:nvSpPr>
        <p:spPr>
          <a:xfrm>
            <a:off x="2339416" y="2405847"/>
            <a:ext cx="8771100" cy="193895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 présente présentation a été élaborée par le cabinet d’avocats fiscalistes Dekeyser &amp; Associés. Son contenu est uniquement destiné à fournir des informations générales. Cette présentation ne constitue pas un conseil juridique ou fiscal. Tout ou partie de la présente présentation ne peut être reproduite ou distribuée à des tiers, à l’exception des participants à la conférence de ce 27 juin 2026, sans l’accord préalable écrit du cabinet Dekeyser &amp; Associés.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g3ebaf147557_0_0"/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9A40B2E-6643-9355-7AFA-44EC043F1AD5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127" name="Google Shape;127;g3ebaf147557_0_0"/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128" name="Google Shape;128;g3ebaf147557_0_0"/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29" name="Google Shape;129;g3ebaf147557_0_0" descr="Dekeyser_Logo_fr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08BAB5A1-DEA4-7262-5551-502D880FE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"/>
          <p:cNvSpPr txBox="1"/>
          <p:nvPr/>
        </p:nvSpPr>
        <p:spPr>
          <a:xfrm>
            <a:off x="1207285" y="96269"/>
            <a:ext cx="1005114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Impôt sur les plus-values </a:t>
            </a:r>
            <a:r>
              <a:rPr lang="fr-BE" sz="2700" b="1">
                <a:solidFill>
                  <a:srgbClr val="28394C"/>
                </a:solidFill>
                <a:latin typeface="Roboto Black"/>
                <a:ea typeface="Roboto Black"/>
                <a:cs typeface="Roboto Black"/>
                <a:sym typeface="Roboto Black"/>
              </a:rPr>
              <a:t>: comparaison avec les Etats voisins </a:t>
            </a:r>
            <a:endParaRPr/>
          </a:p>
        </p:txBody>
      </p:sp>
      <p:graphicFrame>
        <p:nvGraphicFramePr>
          <p:cNvPr id="357" name="Google Shape;357;p22"/>
          <p:cNvGraphicFramePr/>
          <p:nvPr/>
        </p:nvGraphicFramePr>
        <p:xfrm>
          <a:off x="3400162" y="954512"/>
          <a:ext cx="5594375" cy="5163875"/>
        </p:xfrm>
        <a:graphic>
          <a:graphicData uri="http://schemas.openxmlformats.org/drawingml/2006/table">
            <a:tbl>
              <a:tblPr firstRow="1" bandRow="1">
                <a:noFill/>
                <a:tableStyleId>{B2D845B1-CF5B-4555-972B-04EC7EC9871F}</a:tableStyleId>
              </a:tblPr>
              <a:tblGrid>
                <a:gridCol w="202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0"/>
                        <a:t>30 % ou barème progressif</a:t>
                      </a:r>
                      <a:endParaRPr sz="16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29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25 %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691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18 % à 28 % </a:t>
                      </a:r>
                      <a:r>
                        <a:rPr lang="fr-BE" sz="1200"/>
                        <a:t>(selon importance PV)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444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25 %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01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21 % à 27 % </a:t>
                      </a:r>
                      <a:r>
                        <a:rPr lang="fr-BE" sz="1200"/>
                        <a:t>(selon importance PV)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316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/>
                        <a:t>26%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316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58" name="Google Shape;3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6197" y="1160905"/>
            <a:ext cx="647356" cy="43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6197" y="1946427"/>
            <a:ext cx="647356" cy="45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6319" y="2851336"/>
            <a:ext cx="719284" cy="43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56319" y="3694071"/>
            <a:ext cx="719284" cy="47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56319" y="4508850"/>
            <a:ext cx="719284" cy="47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2" descr="Une image contenant Rectangle, vert, drapeau&#10;&#10;Le contenu généré par l’IA peut êtr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6319" y="5411276"/>
            <a:ext cx="719284" cy="48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84527D40-501D-2246-B230-EA87A4333C11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366F33F-DDCA-057B-7847-48EB54AF000D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5" name="Google Shape;127;g3ebaf147557_0_0">
              <a:extLst>
                <a:ext uri="{FF2B5EF4-FFF2-40B4-BE49-F238E27FC236}">
                  <a16:creationId xmlns:a16="http://schemas.microsoft.com/office/drawing/2014/main" id="{7D8EA7AB-44D9-B6D9-ADE5-2F89812E3BE2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7" name="Google Shape;128;g3ebaf147557_0_0">
                <a:extLst>
                  <a:ext uri="{FF2B5EF4-FFF2-40B4-BE49-F238E27FC236}">
                    <a16:creationId xmlns:a16="http://schemas.microsoft.com/office/drawing/2014/main" id="{4391275B-B952-D21B-CFBD-BB1CB2B524EC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" name="Google Shape;129;g3ebaf147557_0_0" descr="Dekeyser_Logo_fr">
                <a:extLst>
                  <a:ext uri="{FF2B5EF4-FFF2-40B4-BE49-F238E27FC236}">
                    <a16:creationId xmlns:a16="http://schemas.microsoft.com/office/drawing/2014/main" id="{36276B0C-FF6D-D0A7-EC3B-0711D05B48F3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5D74C2B-2ECF-E3DB-BA53-F6DBE96A2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/>
          <p:nvPr/>
        </p:nvSpPr>
        <p:spPr>
          <a:xfrm>
            <a:off x="1513109" y="270953"/>
            <a:ext cx="918216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000">
                <a:solidFill>
                  <a:srgbClr val="29394D"/>
                </a:solidFill>
                <a:latin typeface="Roboto Light"/>
                <a:ea typeface="Roboto Light"/>
                <a:cs typeface="Roboto Light"/>
                <a:sym typeface="Roboto Light"/>
              </a:rPr>
              <a:t>Merci pour votre attention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000">
                <a:solidFill>
                  <a:srgbClr val="29394D"/>
                </a:solidFill>
                <a:latin typeface="Roboto Light"/>
                <a:ea typeface="Roboto Light"/>
                <a:cs typeface="Roboto Light"/>
                <a:sym typeface="Roboto Light"/>
              </a:rPr>
              <a:t>Questions &amp; Réponses</a:t>
            </a:r>
            <a:endParaRPr/>
          </a:p>
        </p:txBody>
      </p:sp>
      <p:grpSp>
        <p:nvGrpSpPr>
          <p:cNvPr id="373" name="Google Shape;373;p30"/>
          <p:cNvGrpSpPr/>
          <p:nvPr/>
        </p:nvGrpSpPr>
        <p:grpSpPr>
          <a:xfrm>
            <a:off x="1930939" y="2141621"/>
            <a:ext cx="10116370" cy="3188965"/>
            <a:chOff x="1911889" y="2031257"/>
            <a:chExt cx="10116370" cy="3188965"/>
          </a:xfrm>
        </p:grpSpPr>
        <p:sp>
          <p:nvSpPr>
            <p:cNvPr id="374" name="Google Shape;374;p30"/>
            <p:cNvSpPr txBox="1"/>
            <p:nvPr/>
          </p:nvSpPr>
          <p:spPr>
            <a:xfrm>
              <a:off x="3996443" y="3255259"/>
              <a:ext cx="29737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rgbClr val="29394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M</a:t>
              </a:r>
              <a:r>
                <a:rPr lang="fr-BE" sz="1600" baseline="30000">
                  <a:solidFill>
                    <a:srgbClr val="29394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e</a:t>
              </a:r>
              <a:r>
                <a:rPr lang="fr-BE" sz="1600">
                  <a:solidFill>
                    <a:srgbClr val="29394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Grégory Homans</a:t>
              </a:r>
              <a:endParaRPr sz="160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i="1">
                  <a:solidFill>
                    <a:srgbClr val="29394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Managing partner</a:t>
              </a:r>
              <a:endParaRPr sz="1600" i="1">
                <a:solidFill>
                  <a:srgbClr val="29394D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rgbClr val="29394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Formateur à l’UCLouvain (UDA)</a:t>
              </a:r>
              <a:endParaRPr/>
            </a:p>
          </p:txBody>
        </p:sp>
        <p:pic>
          <p:nvPicPr>
            <p:cNvPr id="375" name="Google Shape;375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80686" y="3112469"/>
              <a:ext cx="1947573" cy="1947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30"/>
            <p:cNvSpPr txBox="1"/>
            <p:nvPr/>
          </p:nvSpPr>
          <p:spPr>
            <a:xfrm>
              <a:off x="3996442" y="2220277"/>
              <a:ext cx="77651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fr-BE" sz="2400" b="1" dirty="0">
                  <a:solidFill>
                    <a:srgbClr val="29394D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Impact du nouvel impôt sur les plus-values sur sa stratégie financière &amp; patrimoniale</a:t>
              </a:r>
              <a:endParaRPr sz="3200" b="1" dirty="0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377" name="Google Shape;377;p30"/>
            <p:cNvSpPr txBox="1"/>
            <p:nvPr/>
          </p:nvSpPr>
          <p:spPr>
            <a:xfrm>
              <a:off x="3996443" y="4389225"/>
              <a:ext cx="507602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u="sng">
                  <a:solidFill>
                    <a:schemeClr val="accent1"/>
                  </a:solidFill>
                  <a:latin typeface="Roboto Light"/>
                  <a:ea typeface="Roboto Light"/>
                  <a:cs typeface="Roboto Light"/>
                  <a:sym typeface="Roboto Ligh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ghomans@dekeyser-associes.com</a:t>
              </a:r>
              <a:r>
                <a:rPr lang="fr-BE" sz="1600">
                  <a:solidFill>
                    <a:schemeClr val="accen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rgbClr val="29394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Tél. : +32 2 533 99 60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>
                  <a:solidFill>
                    <a:srgbClr val="29394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Mobile : +32 474 38 35 51</a:t>
              </a:r>
              <a:endParaRPr/>
            </a:p>
          </p:txBody>
        </p:sp>
        <p:pic>
          <p:nvPicPr>
            <p:cNvPr id="378" name="Google Shape;378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11889" y="2031257"/>
              <a:ext cx="1947875" cy="31521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D175513F-CC9B-E112-53F6-82E78FC9DA99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7418BC1-B9B1-3DD7-CAAE-A0FAFCD5AEC7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5" name="Google Shape;127;g3ebaf147557_0_0">
              <a:extLst>
                <a:ext uri="{FF2B5EF4-FFF2-40B4-BE49-F238E27FC236}">
                  <a16:creationId xmlns:a16="http://schemas.microsoft.com/office/drawing/2014/main" id="{78D6218A-4FE5-00CA-8794-DB3DC6027939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7" name="Google Shape;128;g3ebaf147557_0_0">
                <a:extLst>
                  <a:ext uri="{FF2B5EF4-FFF2-40B4-BE49-F238E27FC236}">
                    <a16:creationId xmlns:a16="http://schemas.microsoft.com/office/drawing/2014/main" id="{74D9DE59-07E9-7A2A-E1BC-8D22C5005A4C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" name="Google Shape;129;g3ebaf147557_0_0" descr="Dekeyser_Logo_fr">
                <a:extLst>
                  <a:ext uri="{FF2B5EF4-FFF2-40B4-BE49-F238E27FC236}">
                    <a16:creationId xmlns:a16="http://schemas.microsoft.com/office/drawing/2014/main" id="{ECF0E595-6391-212D-1FBA-B0DD2811C915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A2A64D0-F60D-2464-E623-1353855DF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baf147557_0_114"/>
          <p:cNvSpPr txBox="1"/>
          <p:nvPr/>
        </p:nvSpPr>
        <p:spPr>
          <a:xfrm>
            <a:off x="1216616" y="85500"/>
            <a:ext cx="10468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 dirty="0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Plan</a:t>
            </a:r>
            <a:endParaRPr dirty="0"/>
          </a:p>
        </p:txBody>
      </p:sp>
      <p:graphicFrame>
        <p:nvGraphicFramePr>
          <p:cNvPr id="144" name="Google Shape;144;g3ebaf147557_0_114"/>
          <p:cNvGraphicFramePr/>
          <p:nvPr>
            <p:extLst>
              <p:ext uri="{D42A27DB-BD31-4B8C-83A1-F6EECF244321}">
                <p14:modId xmlns:p14="http://schemas.microsoft.com/office/powerpoint/2010/main" val="2529429246"/>
              </p:ext>
            </p:extLst>
          </p:nvPr>
        </p:nvGraphicFramePr>
        <p:xfrm>
          <a:off x="2160223" y="2153278"/>
          <a:ext cx="9019966" cy="2013189"/>
        </p:xfrm>
        <a:graphic>
          <a:graphicData uri="http://schemas.openxmlformats.org/drawingml/2006/table">
            <a:tbl>
              <a:tblPr firstRow="1" bandRow="1">
                <a:noFill/>
                <a:tableStyleId>{B2D845B1-CF5B-4555-972B-04EC7EC9871F}</a:tableStyleId>
              </a:tblPr>
              <a:tblGrid>
                <a:gridCol w="2967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0"/>
                        <a:t>Fiscalité sur l'épargne </a:t>
                      </a: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b="0" i="1" dirty="0"/>
                        <a:t>c'était mieux avant ?</a:t>
                      </a:r>
                      <a:endParaRPr sz="1600" b="0" i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dirty="0"/>
                        <a:t>Impôt sur les plus-values</a:t>
                      </a:r>
                      <a:endParaRPr sz="1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 i="1" dirty="0"/>
                        <a:t>C’est quoi ce binz ?</a:t>
                      </a:r>
                      <a:endParaRPr sz="1600" i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dirty="0"/>
                        <a:t>Assurance-vie</a:t>
                      </a:r>
                      <a:endParaRPr sz="1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i="1" dirty="0"/>
                        <a:t>Toujours un must have dans sa stratégie patrimoniale &amp; financière ?  </a:t>
                      </a:r>
                      <a:endParaRPr sz="1600" i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5BA2FB25-FC59-AEDD-C671-FDD943CF07DB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E715A5E-89E1-463D-652E-2BF4A8E6A3F2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10" name="Google Shape;127;g3ebaf147557_0_0">
              <a:extLst>
                <a:ext uri="{FF2B5EF4-FFF2-40B4-BE49-F238E27FC236}">
                  <a16:creationId xmlns:a16="http://schemas.microsoft.com/office/drawing/2014/main" id="{6A087D44-A262-2206-B423-2CE7CFAB57CD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12" name="Google Shape;128;g3ebaf147557_0_0">
                <a:extLst>
                  <a:ext uri="{FF2B5EF4-FFF2-40B4-BE49-F238E27FC236}">
                    <a16:creationId xmlns:a16="http://schemas.microsoft.com/office/drawing/2014/main" id="{920D807B-ADCB-0583-F1BE-A88CF40D95AF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3" name="Google Shape;129;g3ebaf147557_0_0" descr="Dekeyser_Logo_fr">
                <a:extLst>
                  <a:ext uri="{FF2B5EF4-FFF2-40B4-BE49-F238E27FC236}">
                    <a16:creationId xmlns:a16="http://schemas.microsoft.com/office/drawing/2014/main" id="{474E984A-A80A-8B27-0705-96862CB0CBB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17ACD86-4049-B03F-642E-9BC9DF40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/>
        </p:nvSpPr>
        <p:spPr>
          <a:xfrm>
            <a:off x="2630853" y="2681961"/>
            <a:ext cx="8280000" cy="1656000"/>
          </a:xfrm>
          <a:prstGeom prst="rect">
            <a:avLst/>
          </a:prstGeom>
          <a:solidFill>
            <a:srgbClr val="B20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Fiscalité sur l’épargne : </a:t>
            </a:r>
            <a:r>
              <a:rPr lang="fr-BE" sz="3200" b="1" i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c'était mieux avant </a:t>
            </a:r>
            <a:r>
              <a:rPr lang="fr-BE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3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3"/>
          <p:cNvSpPr/>
          <p:nvPr/>
        </p:nvSpPr>
        <p:spPr>
          <a:xfrm rot="10800000">
            <a:off x="-3672" y="-1"/>
            <a:ext cx="1080000" cy="7019925"/>
          </a:xfrm>
          <a:prstGeom prst="rect">
            <a:avLst/>
          </a:prstGeom>
          <a:solidFill>
            <a:srgbClr val="B20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3" descr="Dekeyser_Logo_f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8243" y="6319793"/>
            <a:ext cx="1605343" cy="535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4D082AB1-8674-ED19-8C8E-59FE1AF4A14D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B9C26B-AAEB-9065-65DB-1AA03DB1B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3" y="6317902"/>
            <a:ext cx="982800" cy="65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/>
        </p:nvSpPr>
        <p:spPr>
          <a:xfrm>
            <a:off x="1207285" y="85500"/>
            <a:ext cx="100463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 dirty="0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Fiscalité sur l’épargne : évolutions</a:t>
            </a:r>
            <a:endParaRPr dirty="0"/>
          </a:p>
        </p:txBody>
      </p:sp>
      <p:graphicFrame>
        <p:nvGraphicFramePr>
          <p:cNvPr id="159" name="Google Shape;159;p4"/>
          <p:cNvGraphicFramePr/>
          <p:nvPr>
            <p:extLst>
              <p:ext uri="{D42A27DB-BD31-4B8C-83A1-F6EECF244321}">
                <p14:modId xmlns:p14="http://schemas.microsoft.com/office/powerpoint/2010/main" val="608529808"/>
              </p:ext>
            </p:extLst>
          </p:nvPr>
        </p:nvGraphicFramePr>
        <p:xfrm>
          <a:off x="2841908" y="621688"/>
          <a:ext cx="7585775" cy="5699210"/>
        </p:xfrm>
        <a:graphic>
          <a:graphicData uri="http://schemas.openxmlformats.org/drawingml/2006/table">
            <a:tbl>
              <a:tblPr firstRow="1" bandRow="1">
                <a:noFill/>
                <a:tableStyleId>{EDCAA6B8-B2D6-416B-AF50-A0CDAA88F0B7}</a:tableStyleId>
              </a:tblPr>
              <a:tblGrid>
                <a:gridCol w="92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 u="none" strike="noStrike" cap="none">
                          <a:solidFill>
                            <a:schemeClr val="dk1"/>
                          </a:solidFill>
                        </a:rPr>
                        <a:t>1997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Obligation déclarer compte bancaire non belge dans déclaration fiscale belge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2006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Introduction taxe sur primes 1,1%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Communication des comptes belges au PCC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Augmentation du précompte mobilier 21% + 4%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 dirty="0">
                          <a:solidFill>
                            <a:schemeClr val="dk1"/>
                          </a:solidFill>
                        </a:rPr>
                        <a:t>Augmentation taxe sur primes 1,1% à 2%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 dirty="0">
                          <a:solidFill>
                            <a:schemeClr val="dk1"/>
                          </a:solidFill>
                        </a:rPr>
                        <a:t>Obligation de mentionner CAV non belge dans déclaration fiscale belge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 dirty="0">
                          <a:solidFill>
                            <a:schemeClr val="dk1"/>
                          </a:solidFill>
                        </a:rPr>
                        <a:t>Augmentation du précompte mobilier 25%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communication de compte bancaire non belge au PCC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Entrée en vigueur 1</a:t>
                      </a:r>
                      <a:r>
                        <a:rPr lang="fr-BE" sz="1400" b="0" baseline="30000">
                          <a:solidFill>
                            <a:schemeClr val="dk1"/>
                          </a:solidFill>
                        </a:rPr>
                        <a:t>er</a:t>
                      </a: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 taxe Caïman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Introduction de la taxe sur la spéculation (abolie le 1</a:t>
                      </a:r>
                      <a:r>
                        <a:rPr lang="fr-BE" sz="1400" b="0" baseline="30000">
                          <a:solidFill>
                            <a:schemeClr val="dk1"/>
                          </a:solidFill>
                        </a:rPr>
                        <a:t>er</a:t>
                      </a: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 janvier 2016)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Augmentation du précompte mobilier 27%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Augmentation du précompte mobilier à 30%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Introduction de la 1</a:t>
                      </a:r>
                      <a:r>
                        <a:rPr lang="fr-BE" sz="1400" b="0" baseline="30000">
                          <a:solidFill>
                            <a:schemeClr val="dk1"/>
                          </a:solidFill>
                        </a:rPr>
                        <a:t>er</a:t>
                      </a: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 version TCT (abolie en 2019)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Augmentation des tarifs de la TOB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Elargissement taxe Caïman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Communication CAV au PCC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Deuxième version de la TCT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>
                          <a:solidFill>
                            <a:schemeClr val="dk1"/>
                          </a:solidFill>
                        </a:rPr>
                        <a:t>Solde des comptes &amp; valo de rachat CAV au PCC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1">
                          <a:solidFill>
                            <a:schemeClr val="dk1"/>
                          </a:solidFill>
                        </a:rPr>
                        <a:t>2026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 dirty="0">
                          <a:solidFill>
                            <a:schemeClr val="dk1"/>
                          </a:solidFill>
                        </a:rPr>
                        <a:t>Introduction du nouvel impôt sur les plus-values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 dirty="0">
                          <a:solidFill>
                            <a:schemeClr val="dk1"/>
                          </a:solidFill>
                        </a:rPr>
                        <a:t>Communication crypto au PCC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fr-BE" sz="1400" b="0" dirty="0">
                          <a:solidFill>
                            <a:schemeClr val="dk1"/>
                          </a:solidFill>
                        </a:rPr>
                        <a:t>Majoration de la TCT (0,15% 🡪 0,3%)</a:t>
                      </a:r>
                      <a:endParaRPr sz="14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67DBF0AE-55D2-D65A-B50E-D528223546F2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8BFC293-8DDF-05EB-2D89-139EEC561F80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5" name="Google Shape;127;g3ebaf147557_0_0">
              <a:extLst>
                <a:ext uri="{FF2B5EF4-FFF2-40B4-BE49-F238E27FC236}">
                  <a16:creationId xmlns:a16="http://schemas.microsoft.com/office/drawing/2014/main" id="{7A11CE73-44A9-E58D-1BBB-0BACD24EDBAB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7" name="Google Shape;128;g3ebaf147557_0_0">
                <a:extLst>
                  <a:ext uri="{FF2B5EF4-FFF2-40B4-BE49-F238E27FC236}">
                    <a16:creationId xmlns:a16="http://schemas.microsoft.com/office/drawing/2014/main" id="{771A15C0-F5F1-ABEA-72CD-1D1369ED9E7D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" name="Google Shape;129;g3ebaf147557_0_0" descr="Dekeyser_Logo_fr">
                <a:extLst>
                  <a:ext uri="{FF2B5EF4-FFF2-40B4-BE49-F238E27FC236}">
                    <a16:creationId xmlns:a16="http://schemas.microsoft.com/office/drawing/2014/main" id="{BB11780E-7B2D-02C7-5B3C-01931E064D5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B970AF0-2D8A-41CB-B569-28855F522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/>
        </p:nvSpPr>
        <p:spPr>
          <a:xfrm>
            <a:off x="1207285" y="85500"/>
            <a:ext cx="10786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Fiscalité sur l’épargne : compte-titres </a:t>
            </a:r>
            <a:r>
              <a:rPr lang="fr-BE" sz="2700" b="1" i="1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vs</a:t>
            </a:r>
            <a:r>
              <a:rPr lang="fr-BE" sz="2700" b="1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 assurance-vie ?</a:t>
            </a:r>
            <a:endParaRPr/>
          </a:p>
        </p:txBody>
      </p:sp>
      <p:graphicFrame>
        <p:nvGraphicFramePr>
          <p:cNvPr id="169" name="Google Shape;169;p5"/>
          <p:cNvGraphicFramePr/>
          <p:nvPr>
            <p:extLst>
              <p:ext uri="{D42A27DB-BD31-4B8C-83A1-F6EECF244321}">
                <p14:modId xmlns:p14="http://schemas.microsoft.com/office/powerpoint/2010/main" val="92096256"/>
              </p:ext>
            </p:extLst>
          </p:nvPr>
        </p:nvGraphicFramePr>
        <p:xfrm>
          <a:off x="1735208" y="1226843"/>
          <a:ext cx="9730822" cy="4407192"/>
        </p:xfrm>
        <a:graphic>
          <a:graphicData uri="http://schemas.openxmlformats.org/drawingml/2006/table">
            <a:tbl>
              <a:tblPr firstRow="1" bandRow="1">
                <a:noFill/>
                <a:tableStyleId>{B2D845B1-CF5B-4555-972B-04EC7EC9871F}</a:tableStyleId>
              </a:tblPr>
              <a:tblGrid>
                <a:gridCol w="339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5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9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solidFill>
                            <a:schemeClr val="lt1"/>
                          </a:solidFill>
                        </a:rPr>
                        <a:t>Portefeuille </a:t>
                      </a:r>
                      <a:r>
                        <a:rPr lang="fr-BE" sz="1600" u="sng">
                          <a:solidFill>
                            <a:schemeClr val="lt1"/>
                          </a:solidFill>
                        </a:rPr>
                        <a:t>en direct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>
                          <a:solidFill>
                            <a:schemeClr val="lt1"/>
                          </a:solidFill>
                        </a:rPr>
                        <a:t>Portefeuille </a:t>
                      </a:r>
                      <a:r>
                        <a:rPr lang="fr-BE" sz="1600" u="sng">
                          <a:solidFill>
                            <a:schemeClr val="lt1"/>
                          </a:solidFill>
                        </a:rPr>
                        <a:t>via assurance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Précompte mobilier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30 %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Néant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Taxe sur les comptes-titres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dirty="0"/>
                        <a:t>0,3 %</a:t>
                      </a:r>
                      <a:endParaRPr sz="1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Néant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/>
                        <a:t>(conditions)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Tob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dirty="0"/>
                        <a:t>1,32 % </a:t>
                      </a:r>
                      <a:r>
                        <a:rPr lang="fr-BE" sz="1200" dirty="0"/>
                        <a:t>(max 4.000 €)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 dirty="0"/>
                        <a:t>0,35 % </a:t>
                      </a:r>
                      <a:r>
                        <a:rPr lang="fr-BE" sz="1200" dirty="0"/>
                        <a:t>(max 1.600 €)</a:t>
                      </a:r>
                      <a:endParaRPr sz="16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 dirty="0"/>
                        <a:t>0,12 % </a:t>
                      </a:r>
                      <a:r>
                        <a:rPr lang="fr-BE" sz="1200" dirty="0"/>
                        <a:t>(max 1.300 €)</a:t>
                      </a:r>
                      <a:endParaRPr sz="1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Néant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Taxe Reynders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fr-BE" sz="1600"/>
                        <a:t>30 %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Néant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Impôt sur la plus-value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10 %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dirty="0"/>
                        <a:t>10 %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dirty="0"/>
                        <a:t>(mais avantages </a:t>
                      </a:r>
                      <a:r>
                        <a:rPr lang="fr-BE" sz="1200" i="1" dirty="0" err="1"/>
                        <a:t>cfr</a:t>
                      </a:r>
                      <a:r>
                        <a:rPr lang="fr-BE" sz="1200" dirty="0"/>
                        <a:t> slide 16)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2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Taxe d’entrée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/>
                        <a:t>Néant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600" dirty="0"/>
                        <a:t>2 %</a:t>
                      </a:r>
                      <a:endParaRPr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dirty="0"/>
                        <a:t>(Souscription &amp; versement complé</a:t>
                      </a:r>
                      <a:r>
                        <a:rPr lang="fr-BE" sz="1200" dirty="0">
                          <a:solidFill>
                            <a:schemeClr val="dk1"/>
                          </a:solidFill>
                        </a:rPr>
                        <a:t>mentai</a:t>
                      </a:r>
                      <a:r>
                        <a:rPr lang="fr-BE" sz="1200" dirty="0"/>
                        <a:t>re)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8A846D7B-FE49-99FE-1FC4-28C6F58275A4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7907AFB-20A0-94B2-0DE5-A8EA51FC7DA2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5" name="Google Shape;127;g3ebaf147557_0_0">
              <a:extLst>
                <a:ext uri="{FF2B5EF4-FFF2-40B4-BE49-F238E27FC236}">
                  <a16:creationId xmlns:a16="http://schemas.microsoft.com/office/drawing/2014/main" id="{9B79E52D-D3B8-5856-2286-DF906537DAB2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7" name="Google Shape;128;g3ebaf147557_0_0">
                <a:extLst>
                  <a:ext uri="{FF2B5EF4-FFF2-40B4-BE49-F238E27FC236}">
                    <a16:creationId xmlns:a16="http://schemas.microsoft.com/office/drawing/2014/main" id="{DA83BE11-A7FE-69F2-82D1-9E806B565BBE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" name="Google Shape;129;g3ebaf147557_0_0" descr="Dekeyser_Logo_fr">
                <a:extLst>
                  <a:ext uri="{FF2B5EF4-FFF2-40B4-BE49-F238E27FC236}">
                    <a16:creationId xmlns:a16="http://schemas.microsoft.com/office/drawing/2014/main" id="{91FEE6DA-67EC-D9CB-1A73-5EF3D242C0C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F455ED7-AB35-08FC-B14A-724D99198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/>
        </p:nvSpPr>
        <p:spPr>
          <a:xfrm>
            <a:off x="2659133" y="2681962"/>
            <a:ext cx="8280000" cy="1656000"/>
          </a:xfrm>
          <a:prstGeom prst="rect">
            <a:avLst/>
          </a:prstGeom>
          <a:solidFill>
            <a:srgbClr val="B20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Impôt sur les plus-values</a:t>
            </a:r>
            <a:endParaRPr dirty="0"/>
          </a:p>
        </p:txBody>
      </p:sp>
      <p:sp>
        <p:nvSpPr>
          <p:cNvPr id="179" name="Google Shape;179;p6"/>
          <p:cNvSpPr/>
          <p:nvPr/>
        </p:nvSpPr>
        <p:spPr>
          <a:xfrm rot="10800000">
            <a:off x="-3672" y="-1"/>
            <a:ext cx="1080000" cy="7019925"/>
          </a:xfrm>
          <a:prstGeom prst="rect">
            <a:avLst/>
          </a:prstGeom>
          <a:solidFill>
            <a:srgbClr val="B20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" name="Google Shape;182;p6" descr="Dekeyser_Logo_f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8243" y="6319793"/>
            <a:ext cx="1605343" cy="535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60F1D1D5-357A-6F60-E760-5836931545F8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FC5FF1-3DAE-AC3B-0E04-3E088EA97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3" y="6317902"/>
            <a:ext cx="982800" cy="65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/>
        </p:nvSpPr>
        <p:spPr>
          <a:xfrm>
            <a:off x="1207285" y="85500"/>
            <a:ext cx="10468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700" b="1" dirty="0">
                <a:solidFill>
                  <a:srgbClr val="29394D"/>
                </a:solidFill>
                <a:latin typeface="Roboto Black"/>
                <a:ea typeface="Roboto Black"/>
                <a:cs typeface="Roboto Black"/>
                <a:sym typeface="Roboto Black"/>
              </a:rPr>
              <a:t>Impôt sur les plus-values : contexte législatif</a:t>
            </a:r>
            <a:endParaRPr sz="2700" b="1" dirty="0">
              <a:solidFill>
                <a:srgbClr val="29394D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300" dirty="0">
                <a:solidFill>
                  <a:srgbClr val="29394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"/>
              </a:rPr>
              <a:t>«  </a:t>
            </a:r>
            <a:r>
              <a:rPr lang="fr-BE" sz="2300" i="1" dirty="0">
                <a:solidFill>
                  <a:srgbClr val="29394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"/>
              </a:rPr>
              <a:t>ceci n’est pas une loi </a:t>
            </a:r>
            <a:r>
              <a:rPr lang="fr-BE" sz="2300" dirty="0">
                <a:solidFill>
                  <a:srgbClr val="29394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"/>
              </a:rPr>
              <a:t>? »</a:t>
            </a:r>
            <a:endParaRPr sz="1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89" name="Google Shape;189;p7"/>
          <p:cNvGrpSpPr/>
          <p:nvPr/>
        </p:nvGrpSpPr>
        <p:grpSpPr>
          <a:xfrm>
            <a:off x="2875175" y="2554803"/>
            <a:ext cx="6857582" cy="1910318"/>
            <a:chOff x="795744" y="2408920"/>
            <a:chExt cx="6690135" cy="1910318"/>
          </a:xfrm>
        </p:grpSpPr>
        <p:grpSp>
          <p:nvGrpSpPr>
            <p:cNvPr id="190" name="Google Shape;190;p7"/>
            <p:cNvGrpSpPr/>
            <p:nvPr/>
          </p:nvGrpSpPr>
          <p:grpSpPr>
            <a:xfrm>
              <a:off x="795744" y="2408920"/>
              <a:ext cx="3568793" cy="1910318"/>
              <a:chOff x="-25180" y="2774498"/>
              <a:chExt cx="3568793" cy="1910318"/>
            </a:xfrm>
          </p:grpSpPr>
          <p:sp>
            <p:nvSpPr>
              <p:cNvPr id="191" name="Google Shape;191;p7"/>
              <p:cNvSpPr/>
              <p:nvPr/>
            </p:nvSpPr>
            <p:spPr>
              <a:xfrm>
                <a:off x="-25180" y="2774498"/>
                <a:ext cx="1804145" cy="1910318"/>
              </a:xfrm>
              <a:prstGeom prst="homePlate">
                <a:avLst>
                  <a:gd name="adj" fmla="val 21259"/>
                </a:avLst>
              </a:prstGeom>
              <a:solidFill>
                <a:schemeClr val="accent6"/>
              </a:solidFill>
              <a:ln w="9525" cap="flat" cmpd="sng">
                <a:solidFill>
                  <a:schemeClr val="l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44000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BE" sz="16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Entrée en vigueur : 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BE" sz="16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r>
                  <a:rPr lang="fr-BE" sz="1600" baseline="30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er</a:t>
                </a:r>
                <a:r>
                  <a:rPr lang="fr-BE" sz="16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janvier 2026</a:t>
                </a:r>
                <a:endParaRPr sz="2000" dirty="0"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1421423" y="2774498"/>
                <a:ext cx="2122190" cy="1910318"/>
              </a:xfrm>
              <a:prstGeom prst="chevron">
                <a:avLst>
                  <a:gd name="adj" fmla="val 20642"/>
                </a:avLst>
              </a:prstGeom>
              <a:solidFill>
                <a:schemeClr val="accent6"/>
              </a:solidFill>
              <a:ln w="9525" cap="flat" cmpd="sng">
                <a:solidFill>
                  <a:schemeClr val="l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08000" tIns="36000" rIns="36000" bIns="36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BE" sz="1600" b="0" i="0" u="none" strike="noStrike" cap="none" dirty="0">
                    <a:solidFill>
                      <a:schemeClr val="l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Vote au parlement</a:t>
                </a:r>
                <a:endParaRPr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BE" sz="1200" dirty="0">
                    <a:solidFill>
                      <a:schemeClr val="l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(3 avril 2026 / publication 21 avril</a:t>
                </a:r>
                <a:r>
                  <a:rPr lang="fr-BE" sz="12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endParaRPr sz="1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3" name="Google Shape;193;p7"/>
            <p:cNvSpPr/>
            <p:nvPr/>
          </p:nvSpPr>
          <p:spPr>
            <a:xfrm>
              <a:off x="4000509" y="2408920"/>
              <a:ext cx="1913212" cy="1910318"/>
            </a:xfrm>
            <a:prstGeom prst="chevron">
              <a:avLst>
                <a:gd name="adj" fmla="val 21303"/>
              </a:avLst>
            </a:prstGeom>
            <a:solidFill>
              <a:schemeClr val="accent6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08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Recours en annulation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- </a:t>
              </a:r>
              <a:endPara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Déjà 5 recours</a:t>
              </a:r>
              <a:endPara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542070" y="2408920"/>
              <a:ext cx="1943809" cy="1910318"/>
            </a:xfrm>
            <a:prstGeom prst="chevron">
              <a:avLst>
                <a:gd name="adj" fmla="val 21728"/>
              </a:avLst>
            </a:prstGeom>
            <a:solidFill>
              <a:srgbClr val="548135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08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BE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Vers une loi réparatrice ?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69E397A4-FD21-F5CD-FC79-691D385FC7EB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8F5CE14-0C2C-2E43-58EB-B07849CBF278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5" name="Google Shape;127;g3ebaf147557_0_0">
              <a:extLst>
                <a:ext uri="{FF2B5EF4-FFF2-40B4-BE49-F238E27FC236}">
                  <a16:creationId xmlns:a16="http://schemas.microsoft.com/office/drawing/2014/main" id="{EED19DF2-2494-37E4-0C13-882EFE8814D2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7" name="Google Shape;128;g3ebaf147557_0_0">
                <a:extLst>
                  <a:ext uri="{FF2B5EF4-FFF2-40B4-BE49-F238E27FC236}">
                    <a16:creationId xmlns:a16="http://schemas.microsoft.com/office/drawing/2014/main" id="{4F088768-DB81-5903-F8C5-6E4B7C17BEA6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" name="Google Shape;129;g3ebaf147557_0_0" descr="Dekeyser_Logo_fr">
                <a:extLst>
                  <a:ext uri="{FF2B5EF4-FFF2-40B4-BE49-F238E27FC236}">
                    <a16:creationId xmlns:a16="http://schemas.microsoft.com/office/drawing/2014/main" id="{78090884-EEBE-A823-71F6-E41804CE582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3D2A893-C971-56A8-98DA-5A9E6B4A7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0B32A-56B3-523B-2CC3-0A1590440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526D8D11-63CA-6A0F-8560-229723ECB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844803"/>
              </p:ext>
            </p:extLst>
          </p:nvPr>
        </p:nvGraphicFramePr>
        <p:xfrm>
          <a:off x="1798241" y="1099978"/>
          <a:ext cx="9672089" cy="466092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94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b="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Fait</a:t>
                      </a:r>
                      <a:r>
                        <a:rPr lang="fr-BE" sz="1600" b="0" spc="-8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600" b="0" spc="-1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générateur</a:t>
                      </a:r>
                      <a:endParaRPr lang="fr-BE" sz="1600" b="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b="0" spc="-1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Cession à titre onéreux </a:t>
                      </a:r>
                      <a:r>
                        <a:rPr lang="fr-BE" sz="1200" b="0" spc="-1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(+ fictions : rachat assurance, départ de Belgique / </a:t>
                      </a:r>
                      <a:r>
                        <a:rPr lang="fr-BE" sz="1200" b="0" i="1" spc="-1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Exit-Tax</a:t>
                      </a:r>
                      <a:r>
                        <a:rPr lang="fr-BE" sz="1200" b="0" spc="-1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etc.)</a:t>
                      </a:r>
                      <a:endParaRPr lang="fr-BE" sz="1600" b="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Contribuable</a:t>
                      </a: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180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BE" sz="1600" b="0" kern="1200" spc="-1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Notamment</a:t>
                      </a: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les particuliers résidents belges</a:t>
                      </a: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506068714"/>
                  </a:ext>
                </a:extLst>
              </a:tr>
              <a:tr h="478317"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Actifs visés</a:t>
                      </a: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Actifs financiers, CAV belge &amp; étranger, etc.</a:t>
                      </a: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3450065758"/>
                  </a:ext>
                </a:extLst>
              </a:tr>
              <a:tr h="514905"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spc="-3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Taux</a:t>
                      </a:r>
                      <a:r>
                        <a:rPr lang="fr-BE" sz="1600" spc="-75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600" spc="-1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d’imposition</a:t>
                      </a:r>
                      <a:endParaRPr lang="fr-BE" sz="1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fr-BE" sz="1600" spc="-15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600" spc="-5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fr-BE" sz="1200" spc="-5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(exception régime spécial participation substantielle)</a:t>
                      </a:r>
                      <a:endParaRPr lang="fr-BE" sz="1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027"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Exonération </a:t>
                      </a: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Plus-value historique </a:t>
                      </a: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(31.12.2025) – (option : valo antérieure si vente/rachat avant 1</a:t>
                      </a:r>
                      <a:r>
                        <a:rPr lang="fr-BE" sz="1200" baseline="300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janvier 2031)</a:t>
                      </a:r>
                      <a:endParaRPr lang="fr-BE" sz="1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2541351494"/>
                  </a:ext>
                </a:extLst>
              </a:tr>
              <a:tr h="896645">
                <a:tc>
                  <a:txBody>
                    <a:bodyPr/>
                    <a:lstStyle/>
                    <a:p>
                      <a:pPr marL="180000" marR="0" lvl="1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spc="-1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Abattement </a:t>
                      </a:r>
                      <a:endParaRPr lang="fr-BE" sz="1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180000" lvl="2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 </a:t>
                      </a: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10.000 € </a:t>
                      </a: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(indexés) </a:t>
                      </a: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an </a:t>
                      </a: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(par personne)</a:t>
                      </a:r>
                    </a:p>
                    <a:p>
                      <a:pPr marL="180000" lvl="2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 </a:t>
                      </a: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report max 1.000 € / </a:t>
                      </a:r>
                      <a:r>
                        <a:rPr lang="fr-BE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</a:t>
                      </a:r>
                      <a:r>
                        <a:rPr lang="fr-BE" sz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(si utilisation de moins de 1.000 € seule la différence sera reportée) </a:t>
                      </a:r>
                    </a:p>
                    <a:p>
                      <a:pPr marL="180000" lvl="2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BE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 </a:t>
                      </a:r>
                      <a:r>
                        <a:rPr lang="fr-BE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report sur 5 ans </a:t>
                      </a:r>
                      <a:r>
                        <a:rPr lang="fr-BE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plafond 15.000 €</a:t>
                      </a: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4053302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spc="-1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Moins-</a:t>
                      </a:r>
                      <a:r>
                        <a:rPr lang="fr-BE" sz="1600" spc="-2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fr-BE" sz="1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(de</a:t>
                      </a:r>
                      <a:r>
                        <a:rPr lang="fr-BE" sz="1200" spc="-4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cette</a:t>
                      </a:r>
                      <a:r>
                        <a:rPr lang="fr-BE" sz="1200" spc="-25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200" spc="-1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catégorie</a:t>
                      </a:r>
                      <a:r>
                        <a:rPr lang="fr-BE" sz="1200" spc="-35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fr-BE" sz="1200" spc="-45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200" spc="-1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revenus)</a:t>
                      </a:r>
                      <a:endParaRPr lang="fr-BE" sz="12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925" marB="0" anchor="ctr"/>
                </a:tc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 Captée » annuellement </a:t>
                      </a: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(pas report)</a:t>
                      </a:r>
                      <a:endParaRPr lang="fr-BE" sz="1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925" marB="0" anchor="ctr"/>
                </a:tc>
                <a:extLst>
                  <a:ext uri="{0D108BD9-81ED-4DB2-BD59-A6C34878D82A}">
                    <a16:rowId xmlns:a16="http://schemas.microsoft.com/office/drawing/2014/main" val="1817453856"/>
                  </a:ext>
                </a:extLst>
              </a:tr>
              <a:tr h="699764">
                <a:tc>
                  <a:txBody>
                    <a:bodyPr/>
                    <a:lstStyle/>
                    <a:p>
                      <a:pPr marL="18000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Modalités de perceptions</a:t>
                      </a:r>
                    </a:p>
                  </a:txBody>
                  <a:tcPr marL="0" marR="0" marT="34925" marB="0" anchor="ctr"/>
                </a:tc>
                <a:tc>
                  <a:txBody>
                    <a:bodyPr/>
                    <a:lstStyle/>
                    <a:p>
                      <a:pPr marL="180000" lvl="2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 </a:t>
                      </a: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Soit </a:t>
                      </a:r>
                      <a:r>
                        <a:rPr lang="fr-BE" sz="1600" i="1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opt-in</a:t>
                      </a: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: précompte retenu /montant équivalant à précompte</a:t>
                      </a:r>
                    </a:p>
                    <a:p>
                      <a:pPr marL="180000" lvl="2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 </a:t>
                      </a: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Soit </a:t>
                      </a:r>
                      <a:r>
                        <a:rPr lang="fr-BE" sz="1600" i="1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opt-out : </a:t>
                      </a:r>
                      <a:r>
                        <a:rPr lang="fr-BE" sz="16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déclaration </a:t>
                      </a: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(obligatoire </a:t>
                      </a: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intermédiaire étranger</a:t>
                      </a:r>
                      <a:r>
                        <a:rPr lang="fr-BE" sz="12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BE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4925" marB="0" anchor="ctr"/>
                </a:tc>
                <a:extLst>
                  <a:ext uri="{0D108BD9-81ED-4DB2-BD59-A6C34878D82A}">
                    <a16:rowId xmlns:a16="http://schemas.microsoft.com/office/drawing/2014/main" val="2788333657"/>
                  </a:ext>
                </a:extLst>
              </a:tr>
            </a:tbl>
          </a:graphicData>
        </a:graphic>
      </p:graphicFrame>
      <p:sp>
        <p:nvSpPr>
          <p:cNvPr id="12" name="TextBox 7">
            <a:extLst>
              <a:ext uri="{FF2B5EF4-FFF2-40B4-BE49-F238E27FC236}">
                <a16:creationId xmlns:a16="http://schemas.microsoft.com/office/drawing/2014/main" id="{78D13806-9662-EEB8-4952-0231E319A6F7}"/>
              </a:ext>
            </a:extLst>
          </p:cNvPr>
          <p:cNvSpPr txBox="1"/>
          <p:nvPr/>
        </p:nvSpPr>
        <p:spPr>
          <a:xfrm>
            <a:off x="1207285" y="85500"/>
            <a:ext cx="1063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700" b="1" noProof="0" dirty="0">
                <a:solidFill>
                  <a:srgbClr val="29394D"/>
                </a:solidFill>
                <a:latin typeface="Roboto Black" pitchFamily="2" charset="0"/>
                <a:ea typeface="Roboto Black" pitchFamily="2" charset="0"/>
              </a:rPr>
              <a:t>Impôt sur les plus-values : principales modalités ?</a:t>
            </a:r>
          </a:p>
        </p:txBody>
      </p:sp>
      <p:sp>
        <p:nvSpPr>
          <p:cNvPr id="3" name="Google Shape;131;g3ebaf147557_0_0">
            <a:extLst>
              <a:ext uri="{FF2B5EF4-FFF2-40B4-BE49-F238E27FC236}">
                <a16:creationId xmlns:a16="http://schemas.microsoft.com/office/drawing/2014/main" id="{7C4E4E6E-E9C7-F026-0B9C-A31E259C5579}"/>
              </a:ext>
            </a:extLst>
          </p:cNvPr>
          <p:cNvSpPr txBox="1"/>
          <p:nvPr/>
        </p:nvSpPr>
        <p:spPr>
          <a:xfrm>
            <a:off x="4278107" y="6459302"/>
            <a:ext cx="36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LIGNE BLEUE – </a:t>
            </a:r>
            <a:r>
              <a:rPr lang="fr-BE" sz="1051" b="1" dirty="0">
                <a:latin typeface="Roboto"/>
                <a:ea typeface="Roboto"/>
                <a:cs typeface="Roboto"/>
                <a:sym typeface="Roboto"/>
              </a:rPr>
              <a:t>27 juin 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b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-BE" sz="1051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office@dekeyser-associes.com</a:t>
            </a:r>
            <a:r>
              <a:rPr lang="fr-BE" sz="1051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fr-BE" sz="1051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r>
              <a:rPr lang="fr-BE" sz="1051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CD31DF1-C299-5550-1644-437CA11C8C08}"/>
              </a:ext>
            </a:extLst>
          </p:cNvPr>
          <p:cNvGrpSpPr/>
          <p:nvPr/>
        </p:nvGrpSpPr>
        <p:grpSpPr>
          <a:xfrm>
            <a:off x="-4214" y="1542"/>
            <a:ext cx="12178946" cy="7020000"/>
            <a:chOff x="-4214" y="1542"/>
            <a:chExt cx="12178946" cy="7020000"/>
          </a:xfrm>
        </p:grpSpPr>
        <p:grpSp>
          <p:nvGrpSpPr>
            <p:cNvPr id="6" name="Google Shape;127;g3ebaf147557_0_0">
              <a:extLst>
                <a:ext uri="{FF2B5EF4-FFF2-40B4-BE49-F238E27FC236}">
                  <a16:creationId xmlns:a16="http://schemas.microsoft.com/office/drawing/2014/main" id="{DF559AAD-1E4B-7A95-69A6-818D864EE085}"/>
                </a:ext>
              </a:extLst>
            </p:cNvPr>
            <p:cNvGrpSpPr/>
            <p:nvPr/>
          </p:nvGrpSpPr>
          <p:grpSpPr>
            <a:xfrm>
              <a:off x="-4214" y="1542"/>
              <a:ext cx="12178946" cy="7020000"/>
              <a:chOff x="14638" y="-76"/>
              <a:chExt cx="12178946" cy="7020000"/>
            </a:xfrm>
          </p:grpSpPr>
          <p:sp>
            <p:nvSpPr>
              <p:cNvPr id="13" name="Google Shape;128;g3ebaf147557_0_0">
                <a:extLst>
                  <a:ext uri="{FF2B5EF4-FFF2-40B4-BE49-F238E27FC236}">
                    <a16:creationId xmlns:a16="http://schemas.microsoft.com/office/drawing/2014/main" id="{1F8E1329-5A89-4036-108D-0C5F4D62ACCA}"/>
                  </a:ext>
                </a:extLst>
              </p:cNvPr>
              <p:cNvSpPr/>
              <p:nvPr/>
            </p:nvSpPr>
            <p:spPr>
              <a:xfrm rot="10800000">
                <a:off x="14638" y="-76"/>
                <a:ext cx="1080000" cy="7020000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4" name="Google Shape;129;g3ebaf147557_0_0" descr="Dekeyser_Logo_fr">
                <a:extLst>
                  <a:ext uri="{FF2B5EF4-FFF2-40B4-BE49-F238E27FC236}">
                    <a16:creationId xmlns:a16="http://schemas.microsoft.com/office/drawing/2014/main" id="{955EC392-E973-F1CA-FC4A-F841DE5F6AE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588241" y="6354112"/>
                <a:ext cx="1605343" cy="5351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6391EB6-A5BB-319A-3D2E-85830D44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23" y="6317902"/>
              <a:ext cx="982800" cy="65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1010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Personnalisé</PresentationFormat>
  <Paragraphs>301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Verdana</vt:lpstr>
      <vt:lpstr>IBM Plex Serif</vt:lpstr>
      <vt:lpstr>Roboto Light</vt:lpstr>
      <vt:lpstr>Roboto Black</vt:lpstr>
      <vt:lpstr>Roboto</vt:lpstr>
      <vt:lpstr>Arial</vt:lpstr>
      <vt:lpstr>Times New Roman</vt:lpstr>
      <vt:lpstr>Courier New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Utilisateur Microsoft Office</dc:creator>
  <cp:lastModifiedBy>Grégory Homans</cp:lastModifiedBy>
  <cp:revision>4</cp:revision>
  <dcterms:created xsi:type="dcterms:W3CDTF">2020-02-29T17:46:25Z</dcterms:created>
  <dcterms:modified xsi:type="dcterms:W3CDTF">2026-06-18T11:35:52Z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0x010100407F3DF08B39E048AAE5517735E43835</vt:lpwstr>
  </property>
</Properties>
</file>